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8" r:id="rId3"/>
    <p:sldId id="259" r:id="rId4"/>
    <p:sldId id="261" r:id="rId5"/>
    <p:sldId id="290" r:id="rId6"/>
    <p:sldId id="288" r:id="rId7"/>
    <p:sldId id="266" r:id="rId8"/>
    <p:sldId id="291" r:id="rId9"/>
    <p:sldId id="271" r:id="rId10"/>
    <p:sldId id="276" r:id="rId11"/>
    <p:sldId id="285" r:id="rId12"/>
    <p:sldId id="279" r:id="rId13"/>
    <p:sldId id="278" r:id="rId14"/>
    <p:sldId id="283" r:id="rId15"/>
    <p:sldId id="281" r:id="rId16"/>
    <p:sldId id="292" r:id="rId17"/>
    <p:sldId id="267" r:id="rId18"/>
    <p:sldId id="286" r:id="rId19"/>
    <p:sldId id="287" r:id="rId20"/>
    <p:sldId id="29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ares Chen" initials="AC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BEA"/>
    <a:srgbClr val="FFFFFF"/>
    <a:srgbClr val="FFF8DC"/>
    <a:srgbClr val="FFE9BD"/>
    <a:srgbClr val="EDECEC"/>
    <a:srgbClr val="6CBBCB"/>
    <a:srgbClr val="5FA6B5"/>
    <a:srgbClr val="BB2C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28" autoAdjust="0"/>
    <p:restoredTop sz="79038"/>
  </p:normalViewPr>
  <p:slideViewPr>
    <p:cSldViewPr snapToGrid="0" snapToObjects="1">
      <p:cViewPr varScale="1">
        <p:scale>
          <a:sx n="102" d="100"/>
          <a:sy n="102" d="100"/>
        </p:scale>
        <p:origin x="904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commentAuthors" Target="commentAuthors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4" Type="http://schemas.openxmlformats.org/officeDocument/2006/relationships/chartUserShapes" Target="../drawings/drawing1.xm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Usage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group_by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first attempt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intervention 1</c:v>
                </c:pt>
                <c:pt idx="1">
                  <c:v>intervention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0.47</c:v>
                </c:pt>
                <c:pt idx="1">
                  <c:v>0.33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last attempt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intervention 1</c:v>
                </c:pt>
                <c:pt idx="1">
                  <c:v>intervention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0.86</c:v>
                </c:pt>
                <c:pt idx="1">
                  <c:v>0.61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28683248"/>
        <c:axId val="-2128679888"/>
      </c:barChart>
      <c:catAx>
        <c:axId val="-2128683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8679888"/>
        <c:crosses val="autoZero"/>
        <c:auto val="1"/>
        <c:lblAlgn val="ctr"/>
        <c:lblOffset val="100"/>
        <c:noMultiLvlLbl val="0"/>
      </c:catAx>
      <c:valAx>
        <c:axId val="-2128679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8683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0.15763</cdr:x>
      <cdr:y>0.82875</cdr:y>
    </cdr:from>
    <cdr:to>
      <cdr:x>0.46358</cdr:x>
      <cdr:y>0.91201</cdr:y>
    </cdr:to>
    <cdr:sp macro="" textlink="">
      <cdr:nvSpPr>
        <cdr:cNvPr id="2" name="Rectangle 1"/>
        <cdr:cNvSpPr/>
      </cdr:nvSpPr>
      <cdr:spPr>
        <a:xfrm xmlns:a="http://schemas.openxmlformats.org/drawingml/2006/main">
          <a:off x="1060745" y="3718018"/>
          <a:ext cx="2058894" cy="373529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>
          <a:noFill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r>
            <a:rPr lang="en-US" sz="1800" dirty="0" err="1" smtClean="0">
              <a:solidFill>
                <a:srgbClr val="000000"/>
              </a:solidFill>
            </a:rPr>
            <a:t>AutoStyle</a:t>
          </a:r>
          <a:r>
            <a:rPr lang="en-US" sz="1800" dirty="0" smtClean="0">
              <a:solidFill>
                <a:srgbClr val="000000"/>
              </a:solidFill>
            </a:rPr>
            <a:t> Challenge</a:t>
          </a:r>
          <a:endParaRPr lang="en-US" sz="1800" dirty="0">
            <a:solidFill>
              <a:srgbClr val="000000"/>
            </a:solidFill>
          </a:endParaRPr>
        </a:p>
      </cdr:txBody>
    </cdr:sp>
  </cdr:relSizeAnchor>
  <cdr:relSizeAnchor xmlns:cdr="http://schemas.openxmlformats.org/drawingml/2006/chartDrawing">
    <cdr:from>
      <cdr:x>0.61589</cdr:x>
      <cdr:y>0.82343</cdr:y>
    </cdr:from>
    <cdr:to>
      <cdr:x>0.92185</cdr:x>
      <cdr:y>0.90669</cdr:y>
    </cdr:to>
    <cdr:sp macro="" textlink="">
      <cdr:nvSpPr>
        <cdr:cNvPr id="3" name="Rectangle 2"/>
        <cdr:cNvSpPr/>
      </cdr:nvSpPr>
      <cdr:spPr>
        <a:xfrm xmlns:a="http://schemas.openxmlformats.org/drawingml/2006/main">
          <a:off x="4144604" y="3694112"/>
          <a:ext cx="2058894" cy="373529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>
          <a:noFill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3">
          <a:schemeClr val="accent1"/>
        </a:fillRef>
        <a:effectRef xmlns:a="http://schemas.openxmlformats.org/drawingml/2006/main" idx="2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sz="1800" dirty="0" smtClean="0">
              <a:solidFill>
                <a:srgbClr val="000000"/>
              </a:solidFill>
            </a:rPr>
            <a:t>Post test</a:t>
          </a:r>
          <a:endParaRPr lang="en-US" sz="1800" dirty="0">
            <a:solidFill>
              <a:srgbClr val="000000"/>
            </a:solidFill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2A8C82-A7E0-C646-8313-8304E582909A}" type="datetimeFigureOut">
              <a:rPr lang="en-US" smtClean="0"/>
              <a:t>12/6/19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C0E91C-2740-0D44-BBF3-89FDFF11C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18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1085F8-B4D2-9842-8ABC-AEF98C96DBB0}" type="datetimeFigureOut">
              <a:rPr lang="en-US" smtClean="0"/>
              <a:t>12/6/19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F59BB3-81CF-424D-B6B9-12D4D13450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097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380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642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537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119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chi-square tests on usage of </a:t>
            </a:r>
            <a:r>
              <a:rPr lang="en-US" dirty="0" err="1" smtClean="0"/>
              <a:t>group_by</a:t>
            </a:r>
            <a:r>
              <a:rPr lang="en-US" dirty="0" smtClean="0"/>
              <a:t>  by condition for first attempt and last attempt were both p &lt; .03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014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can we measure this phenomenon</a:t>
            </a:r>
            <a:r>
              <a:rPr lang="en-US" baseline="0" dirty="0" smtClean="0"/>
              <a:t> directly? We use an edit distance on the student’s first submission and their last submission (starter code for those who got it and self-written submission for those who didn’t)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When</a:t>
            </a:r>
            <a:r>
              <a:rPr lang="en-US" baseline="0" dirty="0" smtClean="0"/>
              <a:t> we compared the distance distribution between those who got starter code and those who did not, we found a very solid case of statistical significance.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Analysis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Students given starter code were more likely to make slight changes to their code than fundamentally reevaluate their approach.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understanding idioms is a step in learning good style, then starter code may potentially hinder the student’s ability to improve their style.</a:t>
            </a:r>
            <a:endParaRPr lang="en-US" baseline="0" dirty="0" smtClean="0"/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More provocatively, we have reason to believe that this phenomenon holds no matter </a:t>
            </a:r>
            <a:r>
              <a:rPr lang="en-US" i="1" baseline="0" dirty="0" smtClean="0"/>
              <a:t>how poor the style of the code we give them</a:t>
            </a:r>
            <a:endParaRPr lang="en-US" i="0" baseline="0" dirty="0" smtClean="0"/>
          </a:p>
          <a:p>
            <a:pPr marL="628650" lvl="1" indent="-171450">
              <a:buFontTx/>
              <a:buChar char="-"/>
            </a:pPr>
            <a:r>
              <a:rPr lang="en-US" i="0" baseline="0" dirty="0" smtClean="0"/>
              <a:t>Previous studies in HCI (namely </a:t>
            </a:r>
            <a:r>
              <a:rPr lang="en-US" i="0" baseline="0" dirty="0" err="1" smtClean="0"/>
              <a:t>Jansson</a:t>
            </a:r>
            <a:r>
              <a:rPr lang="en-US" i="0" baseline="0" dirty="0" smtClean="0"/>
              <a:t> &amp; Smith 1991 publication) outline this </a:t>
            </a:r>
            <a:r>
              <a:rPr lang="en-US" i="1" baseline="0" dirty="0" smtClean="0"/>
              <a:t>design fixation </a:t>
            </a:r>
            <a:r>
              <a:rPr lang="en-US" i="0" baseline="0" dirty="0" smtClean="0"/>
              <a:t>phenomenon where if examples are provided, students would generate solutions like said example.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Further notes</a:t>
            </a:r>
            <a:r>
              <a:rPr lang="en-US" baseline="0" dirty="0" smtClean="0"/>
              <a:t> on </a:t>
            </a:r>
            <a:r>
              <a:rPr lang="en-US" baseline="0" dirty="0" err="1" smtClean="0"/>
              <a:t>Jansson</a:t>
            </a:r>
            <a:r>
              <a:rPr lang="en-US" baseline="0" dirty="0" smtClean="0"/>
              <a:t> &amp; Smith 1991: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pair outline a framework for conceiving engineering solutions: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You have the concept space and the configuration space and there exists some mapping for the two.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Primin</a:t>
            </a:r>
            <a:r>
              <a:rPr lang="en-US" baseline="0" dirty="0" smtClean="0"/>
              <a:t>g the student with work case examples fix the student to a point in the concept space. This point is mapped to a limited neighborhood in the configuration space. (why? Because there are only a limited number of configurations for which to apply the given example)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This works really well with coding: because you can prime the student with an idea on how to solve the problem, and if the solution is not optimal, the student will still design a kludge to hammer the solution into place. 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Narratives?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Narrative number one? It’s hard for students to escape the locality of the provided starter code however with </a:t>
            </a:r>
            <a:r>
              <a:rPr lang="en-US" baseline="0" dirty="0" err="1" smtClean="0"/>
              <a:t>AutoStyle</a:t>
            </a:r>
            <a:r>
              <a:rPr lang="en-US" baseline="0" dirty="0" smtClean="0"/>
              <a:t> provided hints, students may be able to more easily escape this and come up with more novel solutions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Narrative number two? Maybe it doesn’t matter that we gave students bad code. Because there’s a study in HCI done which &lt;insert more info about </a:t>
            </a:r>
            <a:r>
              <a:rPr lang="en-US" baseline="0" dirty="0" err="1" smtClean="0"/>
              <a:t>An’s</a:t>
            </a:r>
            <a:r>
              <a:rPr lang="en-US" baseline="0" dirty="0" smtClean="0"/>
              <a:t> study here…&gt; and interestingly this may well apply to teaching not just style but coding in general.</a:t>
            </a:r>
            <a:endParaRPr lang="en-US" dirty="0" smtClean="0"/>
          </a:p>
          <a:p>
            <a:endParaRPr lang="en-US" dirty="0" smtClean="0"/>
          </a:p>
          <a:p>
            <a:pPr marL="0" indent="0">
              <a:buFont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856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0000"/>
                </a:solidFill>
              </a:rPr>
              <a:t>This</a:t>
            </a:r>
            <a:r>
              <a:rPr lang="en-US" baseline="0" dirty="0" smtClean="0">
                <a:solidFill>
                  <a:srgbClr val="FF0000"/>
                </a:solidFill>
              </a:rPr>
              <a:t> experiment focused on studying how </a:t>
            </a:r>
            <a:r>
              <a:rPr lang="en-US" baseline="0" dirty="0" err="1" smtClean="0">
                <a:solidFill>
                  <a:srgbClr val="FF0000"/>
                </a:solidFill>
              </a:rPr>
              <a:t>AutoStyle</a:t>
            </a:r>
            <a:r>
              <a:rPr lang="en-US" baseline="0" dirty="0" smtClean="0">
                <a:solidFill>
                  <a:srgbClr val="FF0000"/>
                </a:solidFill>
              </a:rPr>
              <a:t> scaffolds the ability to apply style improvements.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>
                <a:solidFill>
                  <a:srgbClr val="FF0000"/>
                </a:solidFill>
              </a:rPr>
              <a:t>Our in classroom study matched previously published result showing benefits of using </a:t>
            </a:r>
            <a:r>
              <a:rPr lang="en-US" baseline="0" dirty="0" err="1" smtClean="0">
                <a:solidFill>
                  <a:srgbClr val="FF0000"/>
                </a:solidFill>
              </a:rPr>
              <a:t>AutoStyle</a:t>
            </a:r>
            <a:endParaRPr lang="en-US" baseline="0" dirty="0" smtClean="0">
              <a:solidFill>
                <a:srgbClr val="FF0000"/>
              </a:solidFill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>
                <a:solidFill>
                  <a:srgbClr val="FF0000"/>
                </a:solidFill>
              </a:rPr>
              <a:t>Students were able to learn style idioms through using the tutor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>
                <a:solidFill>
                  <a:srgbClr val="FF0000"/>
                </a:solidFill>
              </a:rPr>
              <a:t>And very interestingly, we found that giving stylistically flawed starter code may dangerously prime students to a specific solution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>
              <a:solidFill>
                <a:srgbClr val="FF0000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solidFill>
                  <a:srgbClr val="FF0000"/>
                </a:solidFill>
              </a:rPr>
              <a:t>We have very good reason to believe that </a:t>
            </a:r>
            <a:r>
              <a:rPr lang="en-US" baseline="0" dirty="0" err="1" smtClean="0">
                <a:solidFill>
                  <a:srgbClr val="FF0000"/>
                </a:solidFill>
              </a:rPr>
              <a:t>AutoStyle</a:t>
            </a:r>
            <a:r>
              <a:rPr lang="en-US" baseline="0" dirty="0" smtClean="0">
                <a:solidFill>
                  <a:srgbClr val="FF0000"/>
                </a:solidFill>
              </a:rPr>
              <a:t> has the ability to scaffold </a:t>
            </a:r>
            <a:r>
              <a:rPr lang="en-US" i="1" baseline="0" dirty="0" smtClean="0">
                <a:solidFill>
                  <a:srgbClr val="FF0000"/>
                </a:solidFill>
              </a:rPr>
              <a:t>self-assessment</a:t>
            </a:r>
            <a:r>
              <a:rPr lang="en-US" i="0" baseline="0" dirty="0" smtClean="0">
                <a:solidFill>
                  <a:srgbClr val="FF0000"/>
                </a:solidFill>
              </a:rPr>
              <a:t> and </a:t>
            </a:r>
            <a:r>
              <a:rPr lang="en-US" i="1" baseline="0" dirty="0" smtClean="0">
                <a:solidFill>
                  <a:srgbClr val="FF0000"/>
                </a:solidFill>
              </a:rPr>
              <a:t>discovery</a:t>
            </a:r>
            <a:endParaRPr lang="en-US" i="0" baseline="0" dirty="0" smtClean="0">
              <a:solidFill>
                <a:srgbClr val="FF0000"/>
              </a:solidFill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i="0" baseline="0" dirty="0" smtClean="0">
                <a:solidFill>
                  <a:srgbClr val="FF0000"/>
                </a:solidFill>
              </a:rPr>
              <a:t>Student gains the understanding that her code can be improved via looking at her style score.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i="0" baseline="0" dirty="0" smtClean="0">
                <a:solidFill>
                  <a:srgbClr val="FF0000"/>
                </a:solidFill>
              </a:rPr>
              <a:t>Student can learn how to analyze external resources via links (to for example documentation) in approach hints \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i="0" baseline="0" dirty="0" smtClean="0">
                <a:solidFill>
                  <a:srgbClr val="FF0000"/>
                </a:solidFill>
              </a:rPr>
              <a:t>We really want to quantify to what degree </a:t>
            </a:r>
            <a:r>
              <a:rPr lang="en-US" i="0" baseline="0" dirty="0" err="1" smtClean="0">
                <a:solidFill>
                  <a:srgbClr val="FF0000"/>
                </a:solidFill>
              </a:rPr>
              <a:t>AutoStyle</a:t>
            </a:r>
            <a:r>
              <a:rPr lang="en-US" i="0" baseline="0" dirty="0" smtClean="0">
                <a:solidFill>
                  <a:srgbClr val="FF0000"/>
                </a:solidFill>
              </a:rPr>
              <a:t> supports these skills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i="0" baseline="0" dirty="0" smtClean="0">
              <a:solidFill>
                <a:srgbClr val="FF0000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baseline="0" dirty="0" smtClean="0">
                <a:solidFill>
                  <a:srgbClr val="FF0000"/>
                </a:solidFill>
              </a:rPr>
              <a:t>We have a great opportunity to do so. As mentioned previously Berkeley’s intro CS course now enrolls 1600 students.</a:t>
            </a:r>
            <a:endParaRPr lang="en-US" dirty="0" smtClean="0">
              <a:solidFill>
                <a:srgbClr val="FF0000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rgbClr val="FF0000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rgbClr val="FF0000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0000"/>
                </a:solidFill>
              </a:rPr>
              <a:t>can mention verbally we have early results on "self assessment" based on pre/post test questions used in summer interventions, but we are still analyzing that data and preparing it for submission</a:t>
            </a:r>
          </a:p>
          <a:p>
            <a:endParaRPr lang="en-US" dirty="0" smtClean="0"/>
          </a:p>
          <a:p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In situ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Delivery</a:t>
            </a:r>
            <a:r>
              <a:rPr lang="en-US" baseline="0" dirty="0" smtClean="0"/>
              <a:t> on starter code.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Literature from HCI regarding prototypes? (can we get a forward from an </a:t>
            </a:r>
            <a:r>
              <a:rPr lang="en-US" baseline="0" dirty="0" err="1" smtClean="0"/>
              <a:t>tho</a:t>
            </a:r>
            <a:r>
              <a:rPr lang="en-US" baseline="0" dirty="0" smtClean="0"/>
              <a:t>) 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Call</a:t>
            </a:r>
            <a:r>
              <a:rPr lang="en-US" baseline="0" dirty="0" smtClean="0"/>
              <a:t> that a post-test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Clarify that it’s distance between your starter code and finishing code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Page numbers!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AutoStyle</a:t>
            </a:r>
            <a:r>
              <a:rPr lang="en-US" baseline="0" dirty="0" smtClean="0"/>
              <a:t> slide is pretty static.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Context was a bit long, separate what we did in the past and be very clear about what contributions we’re making with this experiment.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When </a:t>
            </a:r>
            <a:r>
              <a:rPr lang="en-US" baseline="0" dirty="0" err="1" smtClean="0"/>
              <a:t>pressenting</a:t>
            </a:r>
            <a:r>
              <a:rPr lang="en-US" baseline="0" dirty="0" smtClean="0"/>
              <a:t> results: place research question at the top and then the conclusion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Single outline slide (tell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what </a:t>
            </a:r>
            <a:r>
              <a:rPr lang="en-US" baseline="0" dirty="0" err="1" smtClean="0"/>
              <a:t>youre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tell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)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Maybe treat </a:t>
            </a:r>
            <a:r>
              <a:rPr lang="en-US" baseline="0" dirty="0" err="1" smtClean="0"/>
              <a:t>AutoStyle</a:t>
            </a:r>
            <a:r>
              <a:rPr lang="en-US" baseline="0" dirty="0" smtClean="0"/>
              <a:t> as a black box – it exists its awesome </a:t>
            </a:r>
            <a:r>
              <a:rPr lang="en-US" baseline="0" dirty="0" err="1" smtClean="0"/>
              <a:t>pls</a:t>
            </a:r>
            <a:r>
              <a:rPr lang="en-US" baseline="0" dirty="0" smtClean="0"/>
              <a:t> red </a:t>
            </a:r>
            <a:r>
              <a:rPr lang="en-US" baseline="0" dirty="0" err="1" smtClean="0"/>
              <a:t>papr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There’s a lot of text.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Why is good writing important? Because it clearly conveys ideas – as with style </a:t>
            </a:r>
            <a:r>
              <a:rPr lang="en-US" baseline="0" dirty="0" err="1" smtClean="0"/>
              <a:t>tho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Compare the one line thing to the really long thing example (code that does the same thing can be really long to read but can be really simple)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Mention that ABC is very well established (Or or even just chuck it because then </a:t>
            </a:r>
            <a:r>
              <a:rPr lang="en-US" baseline="0" dirty="0" err="1" smtClean="0"/>
              <a:t>youd</a:t>
            </a:r>
            <a:r>
              <a:rPr lang="en-US" baseline="0" dirty="0" smtClean="0"/>
              <a:t> have to explain what a condition is)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Target of the talk Students really fixate on things 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We’ve published a style feedback thing, but we really don’t know what the effects are in the classroom setting. 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Need to do a better job linking the three step (you can zoom</a:t>
            </a:r>
            <a:r>
              <a:rPr lang="en-US" baseline="0" dirty="0" smtClean="0"/>
              <a:t> into this one specific step and then zooming out we want to tackle these other steps</a:t>
            </a:r>
            <a:r>
              <a:rPr lang="en-US" dirty="0" smtClean="0"/>
              <a:t>)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Maybe place</a:t>
            </a:r>
            <a:r>
              <a:rPr lang="en-US" baseline="0" dirty="0" smtClean="0"/>
              <a:t> the three step methodology at the end.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Get rid of that squiggly edit sign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630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Okay but how do</a:t>
            </a:r>
            <a:r>
              <a:rPr lang="en-US" baseline="0" dirty="0" smtClean="0"/>
              <a:t> we address scale? </a:t>
            </a:r>
          </a:p>
          <a:p>
            <a:endParaRPr lang="en-US" baseline="0" dirty="0" smtClean="0"/>
          </a:p>
          <a:p>
            <a:r>
              <a:rPr lang="en-US" baseline="0" dirty="0" smtClean="0"/>
              <a:t>Key idea Leverage a previous history of submissions!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All the instructor needs to do is provide </a:t>
            </a:r>
            <a:r>
              <a:rPr lang="en-US" baseline="0" dirty="0" err="1" smtClean="0"/>
              <a:t>AutoStyle</a:t>
            </a:r>
            <a:r>
              <a:rPr lang="en-US" baseline="0" dirty="0" smtClean="0"/>
              <a:t> a corpus of functioning solutions to the problem that they believe is representative of the solution space</a:t>
            </a:r>
          </a:p>
          <a:p>
            <a:endParaRPr lang="en-US" dirty="0" smtClean="0"/>
          </a:p>
          <a:p>
            <a:r>
              <a:rPr lang="en-US" dirty="0" smtClean="0"/>
              <a:t>For syntactic hints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Upon each submission, we algorithmically</a:t>
            </a:r>
            <a:r>
              <a:rPr lang="en-US" baseline="0" dirty="0" smtClean="0"/>
              <a:t> construct a sequence of submissions that incrementally lead to the best style solution </a:t>
            </a:r>
            <a:r>
              <a:rPr lang="en-US" baseline="0" dirty="0" err="1" smtClean="0"/>
              <a:t>w.r.t</a:t>
            </a:r>
            <a:r>
              <a:rPr lang="en-US" baseline="0" dirty="0" smtClean="0"/>
              <a:t> ABC score.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We</a:t>
            </a:r>
            <a:r>
              <a:rPr lang="en-US" baseline="0" dirty="0" smtClean="0"/>
              <a:t> then perform pairwise comparisons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Asking “what does the current submission not have that the next best submission does” in hopes that the student travels along the constructed sequence.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For approach hints it’s a bit more complicated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Previously we said that Alice and Bob will likely submit different code and so the feedback they would require would also be different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Turns out this is not the case!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In fact, if we cluster submissions based on the normalized tree edit distance, then we can capture clusters of code submissions sharing similar high level methods of approach.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This is perfect for approach hints as high level understanding is exactly what they target.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instructor now simply needs to assign approach hints to each cluster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But wait, that means instructor effort is now proportional to the # of clusters and NOT the size of the class.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Furthermore, we have no reason to believe that # of clusters is proportional to class size.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Meaning we now have a control on the issue of scale .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392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Back</a:t>
            </a:r>
            <a:r>
              <a:rPr lang="en-US" baseline="0" dirty="0" smtClean="0"/>
              <a:t> up slides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7397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Back up slides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9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 coding style is important</a:t>
            </a:r>
          </a:p>
          <a:p>
            <a:pPr marL="171450" lvl="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Poor code is difficult to maintain</a:t>
            </a:r>
          </a:p>
          <a:p>
            <a:pPr marL="628650" lvl="1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have to understand what the code does</a:t>
            </a:r>
          </a:p>
          <a:p>
            <a:pPr marL="171450" lvl="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worse: software maintenance dominates production cost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Style is not easy to teach at scale</a:t>
            </a:r>
          </a:p>
          <a:p>
            <a:pPr marL="171450" lvl="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scalable</a:t>
            </a:r>
          </a:p>
          <a:p>
            <a:pPr marL="171450" lvl="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Style feedback requires instructor to work with submission on a student-by-student basis</a:t>
            </a:r>
          </a:p>
          <a:p>
            <a:pPr marL="628650" lvl="1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personal</a:t>
            </a:r>
          </a:p>
          <a:p>
            <a:pPr marL="1085850" lvl="2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style checker tools such as linters</a:t>
            </a:r>
          </a:p>
          <a:p>
            <a:pPr marL="1085850" lvl="2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 by comparing code to a fixed rule set</a:t>
            </a:r>
          </a:p>
          <a:p>
            <a:pPr marL="1085850" lvl="2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 not capture the student’s idiomatic usage of the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250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</a:p>
          <a:p>
            <a:pPr marL="171450" lvl="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is really long, the other is really short</a:t>
            </a:r>
          </a:p>
          <a:p>
            <a:pPr marL="628650" lvl="1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really short one is also easily readable</a:t>
            </a:r>
          </a:p>
          <a:p>
            <a:pPr marL="171450" lvl="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expert can pinpoint what built-in functions are being used and what exactly they do in the solution</a:t>
            </a:r>
          </a:p>
          <a:p>
            <a:pPr marL="171450" lvl="0" indent="-171450">
              <a:buFontTx/>
              <a:buChar char="-"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how we define it</a:t>
            </a:r>
          </a:p>
          <a:p>
            <a:pPr marL="171450" lvl="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operationalize style via ABC score</a:t>
            </a:r>
          </a:p>
          <a:p>
            <a:pPr marL="628650" lvl="1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code complexity metric that is well established in the software community</a:t>
            </a:r>
          </a:p>
          <a:p>
            <a:pPr marL="628650" lvl="1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 this metric we may now compare the style between two submissions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objectively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432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teach coding style we teach a three step method that helps the student write good coding style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Self-Assessment</a:t>
            </a:r>
          </a:p>
          <a:p>
            <a:pPr marL="171450" lvl="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student needs to first identify opportunities to improve style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Discovery</a:t>
            </a:r>
          </a:p>
          <a:p>
            <a:pPr marL="171450" lvl="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student needs to find pertinent information regarding improvement</a:t>
            </a:r>
          </a:p>
          <a:p>
            <a:pPr marL="628650" lvl="1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be from documentation, stack overflow, or previous experience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</a:t>
            </a:r>
          </a:p>
          <a:p>
            <a:pPr marL="171450" lvl="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student needs to apply learned information in a functionally correct manner</a:t>
            </a:r>
          </a:p>
          <a:p>
            <a:pPr marL="0" lvl="0" indent="0">
              <a:buFontTx/>
              <a:buNone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Iterate</a:t>
            </a:r>
          </a:p>
          <a:p>
            <a:pPr marL="171450" lvl="0" indent="-171450">
              <a:buFontTx/>
              <a:buChar char="-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student needs to repeat the process to repeat the solution with best style</a:t>
            </a:r>
          </a:p>
          <a:p>
            <a:pPr marL="0" lvl="0" indent="0">
              <a:buFontTx/>
              <a:buNone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i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668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have the high level goals we wish to achieve.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I’ll split this talk into two parts </a:t>
            </a:r>
          </a:p>
          <a:p>
            <a:endParaRPr lang="en-US" baseline="0" dirty="0" smtClean="0"/>
          </a:p>
          <a:p>
            <a:r>
              <a:rPr lang="en-US" baseline="0" dirty="0" smtClean="0"/>
              <a:t>First I’ll discuss what has been done.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&lt;blah&gt;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I’ll talk about what we’re currently working 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Here’s some context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MOOC scale is our friend and here’s why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Imagine the space of all solutions for a problem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Connect solutions based on if we believe it’s appropriate for a student to improve her style from one submission to another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do we mean by mean by appropriate?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want the student to improve incrementally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Asking the student to make drastic changes to her style requires much more effort to understand!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CANNOT find incremental change unless we have a good sampling of the solution space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Having a massive number of submissions allows us to do this!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can then construct a trajectory from the student’s current submission to the stylistically optimal solution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2400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Idk</a:t>
            </a:r>
            <a:r>
              <a:rPr lang="en-US" baseline="0" dirty="0" smtClean="0"/>
              <a:t> just talk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9595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Pilot study </a:t>
            </a: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Question: can students improve their code quality given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AutoStyle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tutoring</a:t>
            </a: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 conditions: control and treatment</a:t>
            </a: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Controlled lab setting: students were compensated</a:t>
            </a:r>
          </a:p>
          <a:p>
            <a:pPr lvl="0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Answer to our question yes. Concluded from following</a:t>
            </a: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Majority of treatment reached best style score where only a fraction of the control did the same</a:t>
            </a: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Statistically significant</a:t>
            </a:r>
          </a:p>
          <a:p>
            <a:pPr lvl="1"/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Treatment performed (statistically) significantly better.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W.r.t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ABC score our style metric, the treatment group scored much better than control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96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59BB3-81CF-424D-B6B9-12D4D13450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39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4CD50-90FB-454E-82A4-92CD86DA04DB}" type="datetime1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76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C9328-5B50-4B40-BA67-895126A3DAB9}" type="datetime1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35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01536-3D95-BB44-9FEF-947A3FA9D4BB}" type="datetime1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07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16307-9609-B94A-B002-C8FA09FEF1C5}" type="datetime1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57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F32AF-9A56-1141-997C-D1C76CDECD7D}" type="datetime1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322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57A9C-7669-424E-BC6E-A7258CEC6C2A}" type="datetime1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30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7AE2A-57FC-BA44-8F9B-67E4A24E38C9}" type="datetime1">
              <a:rPr lang="en-US" smtClean="0"/>
              <a:t>12/6/19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1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C2173-A54A-B043-B213-C3F5C8B8E1AD}" type="datetime1">
              <a:rPr lang="en-US" smtClean="0"/>
              <a:t>12/6/19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87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9FA28-A499-434A-BCD2-6BE370DC163A}" type="datetime1">
              <a:rPr lang="en-US" smtClean="0"/>
              <a:t>12/6/19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98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E9FBD-5259-3443-98D7-526ED09CC870}" type="datetime1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36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8609D-738B-6F45-8774-F67F2C729D5E}" type="datetime1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18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4B0C3-8636-9E4C-885F-3431921E51FB}" type="datetime1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47DA4-5D5F-D74A-B12F-A92525CB7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38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6728" y="1196943"/>
            <a:ext cx="10437072" cy="1971035"/>
          </a:xfrm>
        </p:spPr>
        <p:txBody>
          <a:bodyPr>
            <a:normAutofit/>
          </a:bodyPr>
          <a:lstStyle/>
          <a:p>
            <a:r>
              <a:rPr lang="en-US" dirty="0" smtClean="0"/>
              <a:t>Preliminary evidence for learning good coding style with </a:t>
            </a:r>
            <a:r>
              <a:rPr lang="en-US" dirty="0" err="1" smtClean="0"/>
              <a:t>AutoStyle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11535"/>
            <a:ext cx="9144000" cy="969962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University of California Berkeley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0047DA4-5D5F-D74A-B12F-A92525CB715A}" type="slidenum">
              <a:rPr lang="en-US" smtClean="0"/>
              <a:t>1</a:t>
            </a:fld>
            <a:r>
              <a:rPr lang="en-US" dirty="0"/>
              <a:t> </a:t>
            </a:r>
            <a:r>
              <a:rPr lang="en-US" dirty="0" smtClean="0"/>
              <a:t>/ 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24000" y="4571999"/>
            <a:ext cx="46082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Antares Chen</a:t>
            </a:r>
          </a:p>
          <a:p>
            <a:pPr algn="ctr"/>
            <a:r>
              <a:rPr lang="en-US" sz="2000" dirty="0" err="1" smtClean="0"/>
              <a:t>Eliane</a:t>
            </a:r>
            <a:r>
              <a:rPr lang="en-US" sz="2000" dirty="0" smtClean="0"/>
              <a:t> </a:t>
            </a:r>
            <a:r>
              <a:rPr lang="en-US" sz="2000" dirty="0" err="1" smtClean="0"/>
              <a:t>Stampfer</a:t>
            </a:r>
            <a:r>
              <a:rPr lang="en-US" sz="2000" dirty="0" smtClean="0"/>
              <a:t> Wiese</a:t>
            </a:r>
          </a:p>
          <a:p>
            <a:pPr algn="ctr"/>
            <a:r>
              <a:rPr lang="en-US" sz="2000" dirty="0" err="1" smtClean="0"/>
              <a:t>HeZheng</a:t>
            </a:r>
            <a:r>
              <a:rPr lang="en-US" sz="2000" dirty="0" smtClean="0"/>
              <a:t> Yin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6306457" y="4718182"/>
            <a:ext cx="4608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/>
              <a:t>Rohan</a:t>
            </a:r>
            <a:r>
              <a:rPr lang="en-US" sz="2000" dirty="0" smtClean="0"/>
              <a:t> </a:t>
            </a:r>
            <a:r>
              <a:rPr lang="en-US" sz="2000" dirty="0" err="1" smtClean="0"/>
              <a:t>Choudhury</a:t>
            </a:r>
            <a:endParaRPr lang="en-US" sz="2000" dirty="0" smtClean="0"/>
          </a:p>
          <a:p>
            <a:pPr algn="ctr"/>
            <a:r>
              <a:rPr lang="en-US" sz="2000" dirty="0" smtClean="0"/>
              <a:t>Armando Fox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7559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726154"/>
          </a:xfrm>
        </p:spPr>
        <p:txBody>
          <a:bodyPr>
            <a:normAutofit/>
          </a:bodyPr>
          <a:lstStyle/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2598821" y="1957137"/>
            <a:ext cx="1443790" cy="160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529137" y="1690688"/>
            <a:ext cx="29357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6513095" y="1957137"/>
            <a:ext cx="29196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598821" y="3898232"/>
            <a:ext cx="1443790" cy="866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598821" y="4796589"/>
            <a:ext cx="1443790" cy="866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7010400" y="3898231"/>
            <a:ext cx="2454442" cy="673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6978316" y="4058653"/>
            <a:ext cx="2486526" cy="705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7010400" y="4989095"/>
            <a:ext cx="2454442" cy="6737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6978316" y="4780547"/>
            <a:ext cx="2454442" cy="657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23680" y="787865"/>
            <a:ext cx="28625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latin typeface="Optima" charset="0"/>
                <a:ea typeface="Optima" charset="0"/>
                <a:cs typeface="Optima" charset="0"/>
              </a:rPr>
              <a:t>AutoStyle</a:t>
            </a:r>
            <a:r>
              <a:rPr lang="en-US" sz="2400" dirty="0" smtClean="0">
                <a:latin typeface="Optima" charset="0"/>
                <a:ea typeface="Optima" charset="0"/>
                <a:cs typeface="Optima" charset="0"/>
              </a:rPr>
              <a:t> Challenge</a:t>
            </a:r>
            <a:endParaRPr lang="en-US" sz="2400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30953" y="3705140"/>
            <a:ext cx="1248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Optima" charset="0"/>
                <a:ea typeface="Optima" charset="0"/>
                <a:cs typeface="Optima" charset="0"/>
              </a:rPr>
              <a:t>Post test</a:t>
            </a:r>
            <a:endParaRPr lang="en-US" sz="2400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10</a:t>
            </a:fld>
            <a:r>
              <a:rPr lang="en-US" dirty="0" smtClean="0"/>
              <a:t> / 16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4042611" y="1451328"/>
            <a:ext cx="2470484" cy="849790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529137" y="1451328"/>
            <a:ext cx="2935705" cy="429669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464842" y="1384490"/>
            <a:ext cx="2299829" cy="1098044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9464842" y="787865"/>
            <a:ext cx="2299829" cy="348372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529137" y="1880997"/>
            <a:ext cx="2935705" cy="420121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042611" y="3465999"/>
            <a:ext cx="2935705" cy="859339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9464842" y="3370517"/>
            <a:ext cx="2376223" cy="429670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4042611" y="5184677"/>
            <a:ext cx="2823297" cy="907079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9483520" y="4356011"/>
            <a:ext cx="2299829" cy="993014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smtClean="0">
                <a:solidFill>
                  <a:srgbClr val="000000"/>
                </a:solidFill>
              </a:rPr>
              <a:t>ABC Score</a:t>
            </a:r>
            <a:endParaRPr lang="en-US" sz="2600" dirty="0">
              <a:solidFill>
                <a:srgbClr val="0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8153400" y="3689960"/>
            <a:ext cx="1277702" cy="353513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8153400" y="5638800"/>
            <a:ext cx="1277702" cy="353513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7039047" y="4659525"/>
            <a:ext cx="1794005" cy="256440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238731" y="477410"/>
            <a:ext cx="11831516" cy="2597113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38731" y="3087460"/>
            <a:ext cx="11831516" cy="3418258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9541236" y="4267998"/>
            <a:ext cx="2299829" cy="993014"/>
          </a:xfrm>
          <a:prstGeom prst="rect">
            <a:avLst/>
          </a:prstGeom>
          <a:solidFill>
            <a:srgbClr val="FFFBE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21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6" grpId="0" animBg="1"/>
      <p:bldP spid="18" grpId="0" animBg="1"/>
      <p:bldP spid="20" grpId="0" animBg="1"/>
      <p:bldP spid="25" grpId="0" animBg="1"/>
      <p:bldP spid="26" grpId="0" animBg="1"/>
      <p:bldP spid="28" grpId="0" animBg="1"/>
      <p:bldP spid="30" grpId="0" animBg="1"/>
      <p:bldP spid="31" grpId="0" animBg="1"/>
      <p:bldP spid="32" grpId="0" animBg="1"/>
      <p:bldP spid="33" grpId="0" animBg="1"/>
      <p:bldP spid="35" grpId="0" animBg="1"/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</a:t>
            </a:r>
            <a:r>
              <a:rPr lang="en-US" dirty="0" err="1" smtClean="0"/>
              <a:t>AutoStyle</a:t>
            </a:r>
            <a:r>
              <a:rPr lang="en-US" dirty="0" smtClean="0"/>
              <a:t> in a classroom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The pilot experiment: </a:t>
            </a:r>
            <a:r>
              <a:rPr lang="en-US" dirty="0" err="1" smtClean="0"/>
              <a:t>AutoStyle</a:t>
            </a:r>
            <a:r>
              <a:rPr lang="en-US" dirty="0" smtClean="0"/>
              <a:t> improves coding style in a controlled setting.</a:t>
            </a:r>
          </a:p>
          <a:p>
            <a:r>
              <a:rPr lang="en-US" dirty="0" smtClean="0"/>
              <a:t>Result replicated in classroom setting. </a:t>
            </a:r>
          </a:p>
          <a:p>
            <a:pPr lvl="1"/>
            <a:r>
              <a:rPr lang="en-US" dirty="0" smtClean="0"/>
              <a:t>A majority of the students in the </a:t>
            </a:r>
            <a:r>
              <a:rPr lang="en-US" dirty="0" err="1" smtClean="0"/>
              <a:t>autostyle</a:t>
            </a:r>
            <a:r>
              <a:rPr lang="en-US" dirty="0" smtClean="0"/>
              <a:t> challenge were able to reach the style threshold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522946"/>
              </p:ext>
            </p:extLst>
          </p:nvPr>
        </p:nvGraphicFramePr>
        <p:xfrm>
          <a:off x="3382616" y="4239833"/>
          <a:ext cx="5426767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4662"/>
                <a:gridCol w="2922105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% of students</a:t>
                      </a:r>
                      <a:r>
                        <a:rPr lang="en-US" baseline="0" dirty="0" smtClean="0"/>
                        <a:t> achieving style threshold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ITS 2016 treatment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70%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ITS 2016 control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13%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AutoStyle</a:t>
                      </a:r>
                      <a:r>
                        <a:rPr lang="en-US" dirty="0" smtClean="0"/>
                        <a:t> challenge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60%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11</a:t>
            </a:fld>
            <a:r>
              <a:rPr lang="en-US" dirty="0" smtClean="0"/>
              <a:t> / 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074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Learning language idioms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974432" cy="4351338"/>
          </a:xfrm>
        </p:spPr>
        <p:txBody>
          <a:bodyPr/>
          <a:lstStyle/>
          <a:p>
            <a:r>
              <a:rPr lang="en-US" dirty="0" smtClean="0"/>
              <a:t>Best solution for both parts use </a:t>
            </a:r>
            <a:r>
              <a:rPr lang="en-US" dirty="0" err="1" smtClean="0"/>
              <a:t>group_by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Students were not instructed on the idiom </a:t>
            </a:r>
          </a:p>
          <a:p>
            <a:endParaRPr lang="en-US" dirty="0" smtClean="0"/>
          </a:p>
          <a:p>
            <a:r>
              <a:rPr lang="en-US" dirty="0" smtClean="0"/>
              <a:t>Students are able to learn </a:t>
            </a:r>
            <a:r>
              <a:rPr lang="en-US" dirty="0" err="1" smtClean="0"/>
              <a:t>group_by</a:t>
            </a:r>
            <a:r>
              <a:rPr lang="en-US" dirty="0" smtClean="0"/>
              <a:t> and use it during post test</a:t>
            </a:r>
          </a:p>
          <a:p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4140176891"/>
              </p:ext>
            </p:extLst>
          </p:nvPr>
        </p:nvGraphicFramePr>
        <p:xfrm>
          <a:off x="4812632" y="1690688"/>
          <a:ext cx="6729412" cy="4486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12</a:t>
            </a:fld>
            <a:r>
              <a:rPr lang="en-US" dirty="0" smtClean="0"/>
              <a:t> / 16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902824" y="2360709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86%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54165" y="3558991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47%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20094" y="4006018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33%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986683" y="3143625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61%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35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The effects of providing starter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99891"/>
          </a:xfrm>
        </p:spPr>
        <p:txBody>
          <a:bodyPr>
            <a:normAutofit/>
          </a:bodyPr>
          <a:lstStyle/>
          <a:p>
            <a:r>
              <a:rPr lang="en-US" dirty="0" smtClean="0"/>
              <a:t>Students not given starter code were </a:t>
            </a:r>
            <a:r>
              <a:rPr lang="en-US" i="1" dirty="0" smtClean="0"/>
              <a:t>more likely</a:t>
            </a:r>
            <a:r>
              <a:rPr lang="en-US" dirty="0" smtClean="0"/>
              <a:t> to use </a:t>
            </a:r>
            <a:r>
              <a:rPr lang="en-US" dirty="0" err="1" smtClean="0"/>
              <a:t>group_by</a:t>
            </a:r>
            <a:r>
              <a:rPr lang="en-US" dirty="0" smtClean="0"/>
              <a:t> in both the first and last attempt.</a:t>
            </a:r>
          </a:p>
          <a:p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155139"/>
              </p:ext>
            </p:extLst>
          </p:nvPr>
        </p:nvGraphicFramePr>
        <p:xfrm>
          <a:off x="838200" y="3625516"/>
          <a:ext cx="10515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Used </a:t>
                      </a:r>
                      <a:r>
                        <a:rPr lang="en-US" dirty="0" err="1" smtClean="0"/>
                        <a:t>group_by</a:t>
                      </a:r>
                      <a:r>
                        <a:rPr lang="en-US" dirty="0" smtClean="0"/>
                        <a:t> first attempt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Used </a:t>
                      </a:r>
                      <a:r>
                        <a:rPr lang="en-US" dirty="0" err="1" smtClean="0"/>
                        <a:t>group_by</a:t>
                      </a:r>
                      <a:r>
                        <a:rPr lang="en-US" baseline="0" dirty="0" smtClean="0"/>
                        <a:t> last attempt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starter code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16 %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48 %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 starter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 smtClean="0"/>
                        <a:t>51 %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 smtClean="0"/>
                        <a:t>70 %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Chi^2 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baseline="0" dirty="0" smtClean="0"/>
                        <a:t>p &lt; 0.03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0047DA4-5D5F-D74A-B12F-A92525CB715A}" type="slidenum">
              <a:rPr lang="en-US" smtClean="0"/>
              <a:t>13</a:t>
            </a:fld>
            <a:r>
              <a:rPr lang="en-US" dirty="0" smtClean="0"/>
              <a:t> / 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10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The effects of providing starter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05743"/>
          </a:xfrm>
        </p:spPr>
        <p:txBody>
          <a:bodyPr>
            <a:normAutofit/>
          </a:bodyPr>
          <a:lstStyle/>
          <a:p>
            <a:r>
              <a:rPr lang="en-US" dirty="0" smtClean="0"/>
              <a:t>Measure the edit distance between student’s first program and their last.</a:t>
            </a:r>
          </a:p>
          <a:p>
            <a:pPr lvl="1"/>
            <a:r>
              <a:rPr lang="en-US" dirty="0" smtClean="0"/>
              <a:t>Small changes vs. reevaluating approach</a:t>
            </a:r>
          </a:p>
          <a:p>
            <a:pPr lvl="1"/>
            <a:r>
              <a:rPr lang="en-US" dirty="0" smtClean="0"/>
              <a:t>Hinder student’s ability to improve style</a:t>
            </a:r>
            <a:endParaRPr lang="en-US" dirty="0"/>
          </a:p>
          <a:p>
            <a:r>
              <a:rPr lang="en-US" dirty="0" smtClean="0"/>
              <a:t>Design fixation (</a:t>
            </a:r>
            <a:r>
              <a:rPr lang="en-US" dirty="0" err="1" smtClean="0"/>
              <a:t>Jansson</a:t>
            </a:r>
            <a:r>
              <a:rPr lang="en-US" dirty="0" smtClean="0"/>
              <a:t> &amp; Smith 1991)?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684064"/>
              </p:ext>
            </p:extLst>
          </p:nvPr>
        </p:nvGraphicFramePr>
        <p:xfrm>
          <a:off x="838200" y="4466305"/>
          <a:ext cx="10515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Mean edit distance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Median edit distance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Starter</a:t>
                      </a:r>
                      <a:r>
                        <a:rPr lang="en-US" baseline="0" dirty="0" smtClean="0"/>
                        <a:t>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 starter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Kruskal</a:t>
                      </a:r>
                      <a:r>
                        <a:rPr lang="en-US" baseline="0" dirty="0" smtClean="0"/>
                        <a:t> Wallis H-Test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p</a:t>
                      </a:r>
                      <a:r>
                        <a:rPr lang="en-US" baseline="0" dirty="0" smtClean="0"/>
                        <a:t> &lt; 0.001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14</a:t>
            </a:fld>
            <a:r>
              <a:rPr lang="en-US" dirty="0" smtClean="0"/>
              <a:t> / 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07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&amp; ongoing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experiment focused on Application</a:t>
            </a:r>
            <a:endParaRPr lang="en-US" i="1" dirty="0" smtClean="0"/>
          </a:p>
          <a:p>
            <a:pPr lvl="1"/>
            <a:r>
              <a:rPr lang="en-US" i="1" dirty="0" smtClean="0"/>
              <a:t>In situ </a:t>
            </a:r>
            <a:r>
              <a:rPr lang="en-US" dirty="0"/>
              <a:t>classroom </a:t>
            </a:r>
            <a:r>
              <a:rPr lang="en-US" dirty="0" smtClean="0"/>
              <a:t>confirms </a:t>
            </a:r>
            <a:r>
              <a:rPr lang="en-US" dirty="0"/>
              <a:t>paid-volunteer study </a:t>
            </a:r>
            <a:r>
              <a:rPr lang="en-US" dirty="0" smtClean="0"/>
              <a:t>showing </a:t>
            </a:r>
            <a:r>
              <a:rPr lang="en-US" dirty="0"/>
              <a:t>benefit of </a:t>
            </a:r>
            <a:r>
              <a:rPr lang="en-US" dirty="0" smtClean="0"/>
              <a:t>tutor.</a:t>
            </a:r>
          </a:p>
          <a:p>
            <a:pPr lvl="1"/>
            <a:r>
              <a:rPr lang="en-US" dirty="0" smtClean="0"/>
              <a:t>Students can learn style idioms through </a:t>
            </a:r>
            <a:r>
              <a:rPr lang="en-US" dirty="0" err="1" smtClean="0"/>
              <a:t>AutoStyle</a:t>
            </a:r>
            <a:r>
              <a:rPr lang="en-US" dirty="0" smtClean="0"/>
              <a:t> tutoring</a:t>
            </a:r>
            <a:endParaRPr lang="en-US" dirty="0"/>
          </a:p>
          <a:p>
            <a:pPr lvl="1"/>
            <a:r>
              <a:rPr lang="en-US" dirty="0"/>
              <a:t>Giving “stylistically flawed” starter code may </a:t>
            </a:r>
            <a:r>
              <a:rPr lang="en-US" dirty="0" smtClean="0"/>
              <a:t>restrict student’s style edits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Launching </a:t>
            </a:r>
            <a:r>
              <a:rPr lang="en-US" dirty="0"/>
              <a:t>in Berkeley’s intro CS course (</a:t>
            </a:r>
            <a:r>
              <a:rPr lang="en-US" dirty="0" smtClean="0"/>
              <a:t>N ~ 1600</a:t>
            </a:r>
            <a:r>
              <a:rPr lang="en-US" dirty="0"/>
              <a:t>) this semester:</a:t>
            </a:r>
          </a:p>
          <a:p>
            <a:pPr lvl="1"/>
            <a:r>
              <a:rPr lang="en-US" dirty="0"/>
              <a:t>Can students learn </a:t>
            </a:r>
            <a:r>
              <a:rPr lang="en-US" i="1" dirty="0"/>
              <a:t>self-assessment </a:t>
            </a:r>
            <a:r>
              <a:rPr lang="en-US" dirty="0"/>
              <a:t>skills using </a:t>
            </a:r>
            <a:r>
              <a:rPr lang="en-US" dirty="0" err="1"/>
              <a:t>AutoStyle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Can students learn to </a:t>
            </a:r>
            <a:r>
              <a:rPr lang="en-US" i="1" dirty="0"/>
              <a:t>discover </a:t>
            </a:r>
            <a:r>
              <a:rPr lang="en-US" dirty="0"/>
              <a:t>outside info sources using </a:t>
            </a:r>
            <a:r>
              <a:rPr lang="en-US" dirty="0" err="1"/>
              <a:t>AutoStyle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Do skills learned with </a:t>
            </a:r>
            <a:r>
              <a:rPr lang="en-US" dirty="0" err="1"/>
              <a:t>AutoStyle</a:t>
            </a:r>
            <a:r>
              <a:rPr lang="en-US" dirty="0"/>
              <a:t> transfer to outside coding tasks?</a:t>
            </a:r>
          </a:p>
          <a:p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15</a:t>
            </a:fld>
            <a:r>
              <a:rPr lang="en-US" dirty="0" smtClean="0"/>
              <a:t> / 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946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5869"/>
            <a:ext cx="10515600" cy="1325563"/>
          </a:xfrm>
        </p:spPr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91432"/>
            <a:ext cx="10515600" cy="328553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Support from IBM Faculty Award and Google </a:t>
            </a:r>
            <a:r>
              <a:rPr lang="en-US" dirty="0" err="1" smtClean="0"/>
              <a:t>inc.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Contact : Antares Chen</a:t>
            </a:r>
          </a:p>
          <a:p>
            <a:pPr marL="0" indent="0">
              <a:buNone/>
            </a:pPr>
            <a:r>
              <a:rPr lang="en-US" dirty="0" smtClean="0"/>
              <a:t>Email : </a:t>
            </a:r>
            <a:r>
              <a:rPr lang="en-US" dirty="0" err="1" smtClean="0"/>
              <a:t>antaresc@berkeley.edu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16</a:t>
            </a:fld>
            <a:r>
              <a:rPr lang="en-US" dirty="0" smtClean="0"/>
              <a:t> / 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64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(BACK UP) Delivering feedback at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4808621" cy="47261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</a:t>
            </a:r>
            <a:r>
              <a:rPr lang="en-US" dirty="0" smtClean="0"/>
              <a:t>everage previous history of submissions to generate hints</a:t>
            </a:r>
          </a:p>
          <a:p>
            <a:pPr lvl="1"/>
            <a:r>
              <a:rPr lang="en-US" dirty="0" smtClean="0"/>
              <a:t> </a:t>
            </a:r>
            <a:r>
              <a:rPr lang="en-US" b="1" dirty="0" smtClean="0">
                <a:solidFill>
                  <a:schemeClr val="accent5"/>
                </a:solidFill>
              </a:rPr>
              <a:t>Syntactic hints </a:t>
            </a:r>
            <a:r>
              <a:rPr lang="en-US" dirty="0" smtClean="0"/>
              <a:t>Incrementally build to the best solution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 </a:t>
            </a:r>
            <a:r>
              <a:rPr lang="en-US" b="1" dirty="0" smtClean="0">
                <a:solidFill>
                  <a:schemeClr val="accent5"/>
                </a:solidFill>
              </a:rPr>
              <a:t>Approach hints</a:t>
            </a:r>
            <a:r>
              <a:rPr lang="en-US" dirty="0" smtClean="0"/>
              <a:t> cluster incoming submissions via normalized tree edit distance to capture high level design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Instructor effort is proportional to # of clusters, not class size!</a:t>
            </a:r>
          </a:p>
        </p:txBody>
      </p:sp>
      <p:pic>
        <p:nvPicPr>
          <p:cNvPr id="4" name="class_size_cluster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19537" y="1912860"/>
            <a:ext cx="5960300" cy="30987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6831044" y="5011658"/>
            <a:ext cx="4137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# of clusters not proportional to class size!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467803" y="5528737"/>
            <a:ext cx="4863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See R.R</a:t>
            </a:r>
            <a:r>
              <a:rPr lang="en-US" dirty="0"/>
              <a:t>. Choudhury et al</a:t>
            </a:r>
            <a:r>
              <a:rPr lang="en-US" dirty="0" smtClean="0"/>
              <a:t>. Scale-driven </a:t>
            </a:r>
            <a:r>
              <a:rPr lang="en-US" dirty="0"/>
              <a:t>automatic </a:t>
            </a:r>
            <a:endParaRPr lang="en-US" dirty="0" smtClean="0"/>
          </a:p>
          <a:p>
            <a:pPr algn="ctr"/>
            <a:r>
              <a:rPr lang="en-US" dirty="0" smtClean="0"/>
              <a:t>hint </a:t>
            </a:r>
            <a:r>
              <a:rPr lang="en-US" dirty="0"/>
              <a:t>generation for coding style, ITS 2016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Extra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77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(BACK UP) Coding 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err="1" smtClean="0"/>
              <a:t>combine_anagrams</a:t>
            </a:r>
            <a:r>
              <a:rPr lang="en-US" dirty="0" smtClean="0"/>
              <a:t> – Input an array of strings and output an array of arrays where each subarray contains an anagram group</a:t>
            </a:r>
          </a:p>
          <a:p>
            <a:endParaRPr lang="en-US" dirty="0" smtClean="0"/>
          </a:p>
          <a:p>
            <a:r>
              <a:rPr lang="en-US" dirty="0" err="1" smtClean="0"/>
              <a:t>group_array_sum</a:t>
            </a:r>
            <a:r>
              <a:rPr lang="en-US" dirty="0" smtClean="0"/>
              <a:t> – Input an array of integer array and output groups of integer arrays where each group contains arrays with the same sum</a:t>
            </a:r>
            <a:endParaRPr lang="en-US" dirty="0"/>
          </a:p>
        </p:txBody>
      </p:sp>
      <p:sp>
        <p:nvSpPr>
          <p:cNvPr id="4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Extra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19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09700" y="4353472"/>
            <a:ext cx="6209584" cy="73866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sz="1400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b="1" dirty="0" err="1" smtClean="0">
                <a:solidFill>
                  <a:schemeClr val="accent5"/>
                </a:solidFill>
                <a:latin typeface="Menlo" charset="0"/>
                <a:ea typeface="Menlo" charset="0"/>
                <a:cs typeface="Menlo" charset="0"/>
              </a:rPr>
              <a:t>group_array_sum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1400" b="1" dirty="0" err="1" smtClean="0">
                <a:latin typeface="Menlo" charset="0"/>
                <a:ea typeface="Menlo" charset="0"/>
                <a:cs typeface="Menlo" charset="0"/>
              </a:rPr>
              <a:t>arrs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sz="1400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   (</a:t>
            </a:r>
            <a:r>
              <a:rPr lang="en-US" sz="1400" b="1" dirty="0" err="1" smtClean="0">
                <a:latin typeface="Menlo" charset="0"/>
                <a:ea typeface="Menlo" charset="0"/>
                <a:cs typeface="Menlo" charset="0"/>
              </a:rPr>
              <a:t>arrs.group_by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1400" b="1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|a|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b="1" dirty="0" err="1" smtClean="0">
                <a:latin typeface="Menlo" charset="0"/>
                <a:ea typeface="Menlo" charset="0"/>
                <a:cs typeface="Menlo" charset="0"/>
              </a:rPr>
              <a:t>a.reduce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(0</a:t>
            </a:r>
            <a:r>
              <a:rPr lang="en-US" sz="1400" b="1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1400" b="1" dirty="0">
                <a:solidFill>
                  <a:srgbClr val="00B050"/>
                </a:solidFill>
                <a:latin typeface="Menlo" charset="0"/>
                <a:ea typeface="Menlo" charset="0"/>
                <a:cs typeface="Menlo" charset="0"/>
              </a:rPr>
              <a:t>:+</a:t>
            </a:r>
            <a:r>
              <a:rPr lang="en-US" sz="1400" b="1" dirty="0">
                <a:latin typeface="Menlo" charset="0"/>
                <a:ea typeface="Menlo" charset="0"/>
                <a:cs typeface="Menlo" charset="0"/>
              </a:rPr>
              <a:t>) }).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values</a:t>
            </a:r>
          </a:p>
          <a:p>
            <a:r>
              <a:rPr lang="en-US" sz="1400" b="1" dirty="0" smtClean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end</a:t>
            </a:r>
            <a:endParaRPr lang="en-US" sz="1400" b="1" dirty="0">
              <a:solidFill>
                <a:srgbClr val="BB2CA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09700" y="2012524"/>
            <a:ext cx="6209584" cy="73866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sz="1400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b="1" dirty="0" err="1">
                <a:solidFill>
                  <a:schemeClr val="accent5"/>
                </a:solidFill>
                <a:latin typeface="Menlo" charset="0"/>
                <a:ea typeface="Menlo" charset="0"/>
                <a:cs typeface="Menlo" charset="0"/>
              </a:rPr>
              <a:t>combine_anagrams</a:t>
            </a:r>
            <a:r>
              <a:rPr lang="en-US" sz="1400" b="1" dirty="0">
                <a:latin typeface="Menlo" charset="0"/>
                <a:ea typeface="Menlo" charset="0"/>
                <a:cs typeface="Menlo" charset="0"/>
              </a:rPr>
              <a:t>(words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1400" b="1" dirty="0" err="1" smtClean="0">
                <a:latin typeface="Menlo" charset="0"/>
                <a:ea typeface="Menlo" charset="0"/>
                <a:cs typeface="Menlo" charset="0"/>
              </a:rPr>
              <a:t>words.group_by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b="1" dirty="0">
                <a:latin typeface="Menlo" charset="0"/>
                <a:ea typeface="Menlo" charset="0"/>
                <a:cs typeface="Menlo" charset="0"/>
              </a:rPr>
              <a:t>{ </a:t>
            </a:r>
            <a:r>
              <a:rPr lang="en-US" sz="1400" b="1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|w|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b="1" dirty="0" err="1" smtClean="0">
                <a:latin typeface="Menlo" charset="0"/>
                <a:ea typeface="Menlo" charset="0"/>
                <a:cs typeface="Menlo" charset="0"/>
              </a:rPr>
              <a:t>w.downcase.chars.sort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400" b="1" dirty="0">
                <a:latin typeface="Menlo" charset="0"/>
                <a:ea typeface="Menlo" charset="0"/>
                <a:cs typeface="Menlo" charset="0"/>
              </a:rPr>
              <a:t>}.</a:t>
            </a:r>
            <a:r>
              <a:rPr lang="en-US" sz="1400" b="1" dirty="0" smtClean="0">
                <a:latin typeface="Menlo" charset="0"/>
                <a:ea typeface="Menlo" charset="0"/>
                <a:cs typeface="Menlo" charset="0"/>
              </a:rPr>
              <a:t>values</a:t>
            </a:r>
          </a:p>
          <a:p>
            <a:r>
              <a:rPr lang="en-US" sz="1400" b="1" dirty="0" smtClean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end</a:t>
            </a:r>
            <a:endParaRPr lang="en-US" sz="1400" b="1" dirty="0">
              <a:solidFill>
                <a:srgbClr val="BB2CA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4967" y="1628599"/>
            <a:ext cx="5344733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Menlo" charset="0"/>
                <a:ea typeface="Menlo" charset="0"/>
                <a:cs typeface="Menlo" charset="0"/>
              </a:rPr>
              <a:t>group_array_sum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(arrays)	</a:t>
            </a:r>
            <a:endParaRPr lang="en-US" b="1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hash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Hash</a:t>
            </a:r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b="1" dirty="0" err="1" smtClean="0">
                <a:solidFill>
                  <a:schemeClr val="accent5"/>
                </a:solidFill>
                <a:latin typeface="Menlo" charset="0"/>
                <a:ea typeface="Menlo" charset="0"/>
                <a:cs typeface="Menlo" charset="0"/>
              </a:rPr>
              <a:t>new</a:t>
            </a:r>
            <a:endParaRPr lang="en-US" b="1" dirty="0" smtClean="0">
              <a:solidFill>
                <a:schemeClr val="accent5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arrays.each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do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|a|</a:t>
            </a:r>
          </a:p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    </a:t>
            </a:r>
            <a:r>
              <a:rPr lang="en-US" b="1" dirty="0" smtClean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if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hash.has_key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? (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a.sum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b="1" dirty="0" smtClean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then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         hash[</a:t>
            </a:r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a.sum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] += [a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]</a:t>
            </a:r>
          </a:p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    </a:t>
            </a:r>
            <a:r>
              <a:rPr lang="en-US" b="1" dirty="0" smtClean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else</a:t>
            </a:r>
          </a:p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        hash[</a:t>
            </a:r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a.sum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] = [a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]</a:t>
            </a:r>
          </a:p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    </a:t>
            </a:r>
            <a:r>
              <a:rPr lang="en-US" b="1" dirty="0" smtClean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end</a:t>
            </a:r>
          </a:p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b="1" dirty="0" smtClean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end</a:t>
            </a:r>
          </a:p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result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Array</a:t>
            </a:r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b="1" dirty="0" err="1" smtClean="0">
                <a:solidFill>
                  <a:schemeClr val="accent5"/>
                </a:solidFill>
                <a:latin typeface="Menlo" charset="0"/>
                <a:ea typeface="Menlo" charset="0"/>
                <a:cs typeface="Menlo" charset="0"/>
              </a:rPr>
              <a:t>new</a:t>
            </a:r>
            <a:endParaRPr lang="en-US" b="1" dirty="0" smtClean="0">
              <a:solidFill>
                <a:schemeClr val="accent5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hash.each_value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do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|</a:t>
            </a:r>
            <a:r>
              <a:rPr lang="en-US" b="1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v|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     </a:t>
            </a:r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result.push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(v)</a:t>
            </a:r>
          </a:p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b="1" dirty="0" smtClean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end</a:t>
            </a:r>
          </a:p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b="1" dirty="0" smtClean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return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result</a:t>
            </a:r>
          </a:p>
          <a:p>
            <a:r>
              <a:rPr lang="en-US" b="1" dirty="0" smtClean="0">
                <a:solidFill>
                  <a:srgbClr val="BB2CA2"/>
                </a:solidFill>
                <a:latin typeface="Menlo" charset="0"/>
                <a:ea typeface="Menlo" charset="0"/>
                <a:cs typeface="Menlo" charset="0"/>
              </a:rPr>
              <a:t>end</a:t>
            </a:r>
            <a:endParaRPr lang="en-US" b="1" dirty="0">
              <a:solidFill>
                <a:srgbClr val="BB2CA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(BACK UP) Coding examples</a:t>
            </a:r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5709700" y="1628599"/>
            <a:ext cx="0" cy="45315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709700" y="3320716"/>
            <a:ext cx="60491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Extra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71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need good coding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Coding style is </a:t>
            </a:r>
            <a:r>
              <a:rPr lang="en-US" dirty="0" smtClean="0"/>
              <a:t>important</a:t>
            </a:r>
          </a:p>
          <a:p>
            <a:pPr lvl="1"/>
            <a:r>
              <a:rPr lang="en-US" dirty="0"/>
              <a:t>Poor code quality requires higher </a:t>
            </a:r>
            <a:r>
              <a:rPr lang="en-US" dirty="0" smtClean="0"/>
              <a:t>maintenance</a:t>
            </a:r>
            <a:endParaRPr lang="en-US" dirty="0"/>
          </a:p>
          <a:p>
            <a:pPr lvl="1"/>
            <a:r>
              <a:rPr lang="en-US" dirty="0"/>
              <a:t>Software maintenance dominates cost</a:t>
            </a:r>
          </a:p>
          <a:p>
            <a:endParaRPr lang="en-US" dirty="0" smtClean="0"/>
          </a:p>
          <a:p>
            <a:r>
              <a:rPr lang="en-US" dirty="0" smtClean="0"/>
              <a:t>Feedback is not easy to provide</a:t>
            </a:r>
          </a:p>
          <a:p>
            <a:pPr lvl="1"/>
            <a:r>
              <a:rPr lang="en-US" dirty="0" smtClean="0"/>
              <a:t>Not yet scalable: Style feedback requires dedicated instructor intervention</a:t>
            </a:r>
          </a:p>
          <a:p>
            <a:pPr lvl="1"/>
            <a:r>
              <a:rPr lang="en-US" dirty="0" smtClean="0"/>
              <a:t>Not yet personal: Most existing style checkers don’t capture idiomatic usage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2</a:t>
            </a:fld>
            <a:r>
              <a:rPr lang="en-US" dirty="0" smtClean="0"/>
              <a:t> / 16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9633" y="1357481"/>
            <a:ext cx="3768546" cy="215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41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(BACK UP) Usage analysis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20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3959843"/>
              </p:ext>
            </p:extLst>
          </p:nvPr>
        </p:nvGraphicFramePr>
        <p:xfrm>
          <a:off x="838200" y="2142156"/>
          <a:ext cx="10515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Used </a:t>
                      </a:r>
                      <a:r>
                        <a:rPr lang="en-US" dirty="0" err="1" smtClean="0"/>
                        <a:t>group_by</a:t>
                      </a:r>
                      <a:r>
                        <a:rPr lang="en-US" dirty="0" smtClean="0"/>
                        <a:t> first attempt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Did not use </a:t>
                      </a:r>
                      <a:r>
                        <a:rPr lang="en-US" dirty="0" err="1" smtClean="0"/>
                        <a:t>group_by</a:t>
                      </a:r>
                      <a:r>
                        <a:rPr lang="en-US" dirty="0" smtClean="0"/>
                        <a:t> first attempt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starter code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45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 starter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 smtClean="0"/>
                        <a:t>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 smtClean="0"/>
                        <a:t>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baseline="0" dirty="0" smtClean="0"/>
                        <a:t>p &lt; 0.001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068345"/>
              </p:ext>
            </p:extLst>
          </p:nvPr>
        </p:nvGraphicFramePr>
        <p:xfrm>
          <a:off x="838200" y="4367196"/>
          <a:ext cx="10515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Used </a:t>
                      </a:r>
                      <a:r>
                        <a:rPr lang="en-US" dirty="0" err="1" smtClean="0"/>
                        <a:t>group_by</a:t>
                      </a:r>
                      <a:r>
                        <a:rPr lang="en-US" dirty="0" smtClean="0"/>
                        <a:t> last attempt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Did not use </a:t>
                      </a:r>
                      <a:r>
                        <a:rPr lang="en-US" dirty="0" err="1" smtClean="0"/>
                        <a:t>group_by</a:t>
                      </a:r>
                      <a:r>
                        <a:rPr lang="en-US" baseline="0" dirty="0" smtClean="0"/>
                        <a:t> last attempt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starter code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28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 starter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 smtClean="0"/>
                        <a:t>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aseline="0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baseline="0" dirty="0" smtClean="0"/>
                        <a:t>p = 0.025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6863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921113" y="1222831"/>
            <a:ext cx="5432685" cy="563231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 err="1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def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err="1">
                <a:solidFill>
                  <a:schemeClr val="accent5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combine_anagrams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(words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)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match               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= </a:t>
            </a:r>
            <a:r>
              <a:rPr lang="en-US" sz="900" b="1" kern="0" dirty="0" err="1">
                <a:solidFill>
                  <a:schemeClr val="accent4">
                    <a:lumMod val="75000"/>
                  </a:schemeClr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Array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.</a:t>
            </a:r>
            <a:r>
              <a:rPr lang="en-US" sz="900" b="1" kern="0" dirty="0" err="1">
                <a:solidFill>
                  <a:schemeClr val="accent5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new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</a:t>
            </a:r>
            <a:r>
              <a:rPr lang="en-US" sz="900" b="1" kern="0" dirty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0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);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anagram             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= </a:t>
            </a:r>
            <a:r>
              <a:rPr lang="en-US" sz="900" b="1" kern="0" dirty="0" err="1">
                <a:solidFill>
                  <a:schemeClr val="accent4">
                    <a:lumMod val="75000"/>
                  </a:schemeClr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Array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.</a:t>
            </a:r>
            <a:r>
              <a:rPr lang="en-US" sz="900" b="1" kern="0" dirty="0" err="1">
                <a:solidFill>
                  <a:schemeClr val="accent5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new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</a:t>
            </a:r>
            <a:r>
              <a:rPr lang="en-US" sz="900" b="1" kern="0" dirty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0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);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ordered_array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= </a:t>
            </a:r>
            <a:r>
              <a:rPr lang="en-US" sz="900" b="1" kern="0" dirty="0" err="1">
                <a:solidFill>
                  <a:schemeClr val="accent4">
                    <a:lumMod val="75000"/>
                  </a:schemeClr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Array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.</a:t>
            </a:r>
            <a:r>
              <a:rPr lang="en-US" sz="900" b="1" kern="0" dirty="0" err="1">
                <a:solidFill>
                  <a:schemeClr val="accent5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new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</a:t>
            </a:r>
            <a:r>
              <a:rPr lang="en-US" sz="900" b="1" kern="0" dirty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0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);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copy_ordered_array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= </a:t>
            </a:r>
            <a:r>
              <a:rPr lang="en-US" sz="900" b="1" kern="0" dirty="0" err="1">
                <a:solidFill>
                  <a:schemeClr val="accent4">
                    <a:lumMod val="75000"/>
                  </a:schemeClr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Array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.</a:t>
            </a:r>
            <a:r>
              <a:rPr lang="en-US" sz="900" b="1" kern="0" dirty="0" err="1">
                <a:solidFill>
                  <a:schemeClr val="accent5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new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</a:t>
            </a:r>
            <a:r>
              <a:rPr lang="en-US" sz="900" b="1" kern="0" dirty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0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)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;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for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in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words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word_array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= </a:t>
            </a:r>
            <a:r>
              <a:rPr lang="en-US" sz="900" b="1" kern="0" dirty="0" err="1">
                <a:solidFill>
                  <a:schemeClr val="accent4">
                    <a:lumMod val="75000"/>
                  </a:schemeClr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Array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.</a:t>
            </a:r>
            <a:r>
              <a:rPr lang="en-US" sz="900" b="1" kern="0" dirty="0" err="1">
                <a:solidFill>
                  <a:schemeClr val="accent5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new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</a:t>
            </a:r>
            <a:r>
              <a:rPr lang="en-US" sz="900" b="1" kern="0" dirty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0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);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nl-NL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nl-NL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nl-NL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word_array</a:t>
            </a:r>
            <a:r>
              <a:rPr lang="nl-NL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= </a:t>
            </a:r>
            <a:r>
              <a:rPr lang="nl-NL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i.split</a:t>
            </a:r>
            <a:r>
              <a:rPr lang="nl-NL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</a:t>
            </a:r>
            <a:r>
              <a:rPr lang="nl-NL" sz="900" b="1" kern="0" dirty="0">
                <a:solidFill>
                  <a:srgbClr val="00B05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%r{\s*}</a:t>
            </a:r>
            <a:r>
              <a:rPr lang="nl-NL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)</a:t>
            </a:r>
            <a:r>
              <a:rPr lang="nl-NL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;   </a:t>
            </a:r>
            <a:endParaRPr lang="nl-NL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count = </a:t>
            </a:r>
            <a:r>
              <a:rPr lang="en-US" sz="900" b="1" kern="0" dirty="0" smtClean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0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for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r </a:t>
            </a:r>
            <a:r>
              <a:rPr lang="en-US" sz="900" b="1" kern="0" dirty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in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word_array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word_array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[count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] =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r.downcase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count += </a:t>
            </a:r>
            <a:r>
              <a:rPr lang="en-US" sz="900" b="1" kern="0" dirty="0" smtClean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1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end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ordered_array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[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ordered_array.length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] = </a:t>
            </a:r>
            <a:r>
              <a:rPr lang="en-US" sz="900" b="1" kern="0" dirty="0" err="1">
                <a:solidFill>
                  <a:schemeClr val="accent4">
                    <a:lumMod val="75000"/>
                  </a:schemeClr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Array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.</a:t>
            </a:r>
            <a:r>
              <a:rPr lang="en-US" sz="900" b="1" kern="0" dirty="0" err="1">
                <a:solidFill>
                  <a:schemeClr val="accent5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new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</a:t>
            </a:r>
            <a:r>
              <a:rPr lang="en-US" sz="900" b="1" kern="0" dirty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0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);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ordered_array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[ordered_array.length</a:t>
            </a:r>
            <a:r>
              <a:rPr lang="en-US" sz="900" b="1" kern="0" dirty="0" smtClean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-</a:t>
            </a:r>
            <a:r>
              <a:rPr lang="en-US" sz="900" b="1" kern="0" dirty="0" smtClean="0">
                <a:solidFill>
                  <a:srgbClr val="00206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1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][</a:t>
            </a:r>
            <a:r>
              <a:rPr lang="en-US" sz="900" b="1" kern="0" dirty="0">
                <a:solidFill>
                  <a:srgbClr val="00206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0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] = 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word_array.sort.join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;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ordered_array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[ordered_array.length</a:t>
            </a:r>
            <a:r>
              <a:rPr lang="en-US" sz="900" b="1" kern="0" dirty="0" smtClean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-1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][</a:t>
            </a:r>
            <a:r>
              <a:rPr lang="en-US" sz="900" b="1" kern="0" dirty="0">
                <a:solidFill>
                  <a:srgbClr val="00206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1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] = 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;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end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for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in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ordered_array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copy_ordered_array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[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copy_ordered_array.length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] =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end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for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in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ordered_array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for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j </a:t>
            </a:r>
            <a:r>
              <a:rPr lang="en-US" sz="900" b="1" kern="0" dirty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in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copy_ordered_array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if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[0] == j[0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])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match[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match.length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] = j[</a:t>
            </a:r>
            <a:r>
              <a:rPr lang="en-US" sz="900" b="1" kern="0" dirty="0" smtClean="0">
                <a:solidFill>
                  <a:srgbClr val="00206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1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];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end</a:t>
            </a:r>
            <a:endParaRPr lang="en-US" sz="900" b="1" kern="0" dirty="0" smtClean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end</a:t>
            </a:r>
            <a:endParaRPr lang="en-US" sz="900" b="1" kern="0" dirty="0" smtClean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if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match.length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&gt;</a:t>
            </a:r>
            <a:r>
              <a:rPr lang="en-US" sz="900" b="1" kern="0" dirty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0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)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anagram[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anagram.length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] = match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for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h </a:t>
            </a:r>
            <a:r>
              <a:rPr lang="en-US" sz="900" b="1" kern="0" dirty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in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match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for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q </a:t>
            </a:r>
            <a:r>
              <a:rPr lang="en-US" sz="900" b="1" kern="0" dirty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in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copy_ordered_array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    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if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(h 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== q[1])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            </a:t>
            </a:r>
            <a:r>
              <a:rPr lang="en-US" sz="900" b="1" kern="0" dirty="0" err="1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copy_ordered_array.delete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(q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);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    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end</a:t>
            </a:r>
            <a:endParaRPr lang="en-US" sz="900" b="1" kern="0" dirty="0" smtClean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    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end</a:t>
            </a:r>
            <a:endParaRPr lang="en-US" sz="900" b="1" kern="0" dirty="0" smtClean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end</a:t>
            </a:r>
            <a:endParaRPr lang="en-US" sz="900" b="1" kern="0" dirty="0" smtClean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        match 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=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Array.new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(</a:t>
            </a:r>
            <a:r>
              <a:rPr lang="en-US" sz="900" b="1" kern="0" dirty="0">
                <a:solidFill>
                  <a:srgbClr val="1C00CF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0</a:t>
            </a: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);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end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</a:t>
            </a: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end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   return</a:t>
            </a:r>
            <a:r>
              <a:rPr lang="en-US" sz="900" b="1" kern="0" dirty="0" smtClean="0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 </a:t>
            </a:r>
            <a:r>
              <a:rPr lang="en-US" sz="900" b="1" kern="0" dirty="0" err="1">
                <a:solidFill>
                  <a:srgbClr val="000000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anagram.sort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900" b="1" kern="0" dirty="0" smtClean="0">
                <a:solidFill>
                  <a:srgbClr val="AA0D91"/>
                </a:solidFill>
                <a:latin typeface="Menlo-Regular"/>
                <a:ea typeface="Arial"/>
                <a:cs typeface="Arial"/>
                <a:sym typeface="Arial"/>
                <a:rtl val="0"/>
              </a:rPr>
              <a:t>end</a:t>
            </a:r>
            <a:endParaRPr lang="en-US" sz="900" b="1" kern="0" dirty="0">
              <a:solidFill>
                <a:srgbClr val="000000"/>
              </a:solidFill>
              <a:latin typeface="Menlo-Regular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5165"/>
            <a:ext cx="10515600" cy="1325563"/>
          </a:xfrm>
        </p:spPr>
        <p:txBody>
          <a:bodyPr/>
          <a:lstStyle/>
          <a:p>
            <a:r>
              <a:rPr lang="en-US" dirty="0" smtClean="0"/>
              <a:t>What is good</a:t>
            </a:r>
            <a:r>
              <a:rPr lang="en-US" i="1" dirty="0" smtClean="0"/>
              <a:t> </a:t>
            </a:r>
            <a:r>
              <a:rPr lang="en-US" dirty="0" smtClean="0"/>
              <a:t>coding style?</a:t>
            </a:r>
            <a:endParaRPr lang="en-US" dirty="0"/>
          </a:p>
        </p:txBody>
      </p:sp>
      <p:sp>
        <p:nvSpPr>
          <p:cNvPr id="6" name="Shape 64"/>
          <p:cNvSpPr txBox="1">
            <a:spLocks/>
          </p:cNvSpPr>
          <p:nvPr/>
        </p:nvSpPr>
        <p:spPr bwMode="auto">
          <a:xfrm>
            <a:off x="470609" y="2089561"/>
            <a:ext cx="5818095" cy="1067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-65" charset="2"/>
              <a:buChar char="n"/>
              <a:defRPr sz="3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69925" indent="-3254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60000"/>
              <a:buFont typeface="Wingdings" pitchFamily="-65" charset="2"/>
              <a:buChar char="q"/>
              <a:defRPr sz="26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2350" indent="-350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-65" charset="2"/>
              <a:buChar char="n"/>
              <a:defRPr sz="22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39850" indent="-315913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-65" charset="2"/>
              <a:buChar char="q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6811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-65" charset="2"/>
              <a:buChar char="§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383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-65" charset="2"/>
              <a:buChar char="§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5955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-65" charset="2"/>
              <a:buChar char="§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527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-65" charset="2"/>
              <a:buChar char="§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09963" indent="-339725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-65" charset="2"/>
              <a:buChar char="§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115000"/>
              </a:lnSpc>
              <a:spcBef>
                <a:spcPts val="0"/>
              </a:spcBef>
              <a:buFont typeface="Wingdings" pitchFamily="-65" charset="2"/>
              <a:buNone/>
            </a:pPr>
            <a:r>
              <a:rPr lang="en" sz="1400" b="1" dirty="0" err="1" smtClean="0">
                <a:solidFill>
                  <a:srgbClr val="BB2CA2"/>
                </a:solidFill>
                <a:latin typeface="Menlo-Regular"/>
                <a:ea typeface="Cousine"/>
                <a:cs typeface="Menlo-Regular"/>
                <a:sym typeface="Cousine"/>
              </a:rPr>
              <a:t>def</a:t>
            </a:r>
            <a:r>
              <a:rPr lang="en" sz="1400" b="1" dirty="0" smtClean="0">
                <a:latin typeface="Menlo-Regular"/>
                <a:ea typeface="Cousine"/>
                <a:cs typeface="Menlo-Regular"/>
                <a:sym typeface="Cousine"/>
              </a:rPr>
              <a:t> </a:t>
            </a:r>
            <a:r>
              <a:rPr lang="en" sz="1400" b="1" dirty="0" err="1" smtClean="0">
                <a:solidFill>
                  <a:schemeClr val="accent5">
                    <a:lumMod val="75000"/>
                  </a:schemeClr>
                </a:solidFill>
                <a:latin typeface="Menlo-Regular"/>
                <a:ea typeface="Cousine"/>
                <a:cs typeface="Menlo-Regular"/>
                <a:sym typeface="Cousine"/>
              </a:rPr>
              <a:t>combine_anagrams</a:t>
            </a:r>
            <a:r>
              <a:rPr lang="en" sz="1400" b="1" dirty="0" smtClean="0">
                <a:latin typeface="Menlo-Regular"/>
                <a:ea typeface="Cousine"/>
                <a:cs typeface="Menlo-Regular"/>
                <a:sym typeface="Cousine"/>
              </a:rPr>
              <a:t>(words)</a:t>
            </a:r>
          </a:p>
          <a:p>
            <a:pPr>
              <a:lnSpc>
                <a:spcPct val="115000"/>
              </a:lnSpc>
              <a:spcBef>
                <a:spcPts val="0"/>
              </a:spcBef>
              <a:buFont typeface="Wingdings" pitchFamily="-65" charset="2"/>
              <a:buNone/>
            </a:pPr>
            <a:r>
              <a:rPr lang="en-US" sz="1400" b="1" dirty="0">
                <a:latin typeface="Menlo-Regular"/>
                <a:ea typeface="Cousine"/>
                <a:cs typeface="Menlo-Regular"/>
                <a:sym typeface="Cousine"/>
              </a:rPr>
              <a:t> </a:t>
            </a:r>
            <a:r>
              <a:rPr lang="en-US" sz="1400" b="1" dirty="0" smtClean="0">
                <a:latin typeface="Menlo-Regular"/>
                <a:ea typeface="Cousine"/>
                <a:cs typeface="Menlo-Regular"/>
                <a:sym typeface="Cousine"/>
              </a:rPr>
              <a:t>   </a:t>
            </a:r>
            <a:r>
              <a:rPr lang="en" sz="1400" b="1" dirty="0" err="1" smtClean="0">
                <a:latin typeface="Menlo-Regular"/>
                <a:ea typeface="Cousine"/>
                <a:cs typeface="Menlo-Regular"/>
                <a:sym typeface="Cousine"/>
              </a:rPr>
              <a:t>words.group_by</a:t>
            </a:r>
            <a:r>
              <a:rPr lang="en" sz="1400" b="1" dirty="0" smtClean="0">
                <a:latin typeface="Menlo-Regular"/>
                <a:ea typeface="Cousine"/>
                <a:cs typeface="Menlo-Regular"/>
                <a:sym typeface="Cousine"/>
              </a:rPr>
              <a:t> { </a:t>
            </a:r>
            <a:r>
              <a:rPr lang="en" sz="1400" b="1" dirty="0" smtClean="0">
                <a:solidFill>
                  <a:srgbClr val="C00000"/>
                </a:solidFill>
                <a:latin typeface="Menlo-Regular"/>
                <a:ea typeface="Cousine"/>
                <a:cs typeface="Menlo-Regular"/>
                <a:sym typeface="Cousine"/>
              </a:rPr>
              <a:t>|</a:t>
            </a:r>
            <a:r>
              <a:rPr lang="en" sz="1400" b="1" dirty="0" err="1" smtClean="0">
                <a:solidFill>
                  <a:srgbClr val="C00000"/>
                </a:solidFill>
                <a:latin typeface="Menlo-Regular"/>
                <a:ea typeface="Cousine"/>
                <a:cs typeface="Menlo-Regular"/>
                <a:sym typeface="Cousine"/>
              </a:rPr>
              <a:t>wor</a:t>
            </a:r>
            <a:r>
              <a:rPr lang="en-US" sz="1400" b="1" dirty="0" smtClean="0">
                <a:solidFill>
                  <a:srgbClr val="C00000"/>
                </a:solidFill>
                <a:latin typeface="Menlo-Regular"/>
                <a:ea typeface="Cousine"/>
                <a:cs typeface="Menlo-Regular"/>
                <a:sym typeface="Cousine"/>
              </a:rPr>
              <a:t>d|</a:t>
            </a:r>
            <a:r>
              <a:rPr lang="en-US" sz="1400" b="1" dirty="0" smtClean="0">
                <a:latin typeface="Menlo-Regular"/>
                <a:ea typeface="Cousine"/>
                <a:cs typeface="Menlo-Regular"/>
                <a:sym typeface="Cousine"/>
              </a:rPr>
              <a:t> </a:t>
            </a:r>
            <a:r>
              <a:rPr lang="en" sz="1400" b="1" dirty="0" err="1" smtClean="0">
                <a:latin typeface="Menlo-Regular"/>
                <a:ea typeface="Cousine"/>
                <a:cs typeface="Menlo-Regular"/>
                <a:sym typeface="Cousine"/>
              </a:rPr>
              <a:t>word.chars.sor</a:t>
            </a:r>
            <a:r>
              <a:rPr lang="en-US" sz="1400" b="1" dirty="0" smtClean="0">
                <a:latin typeface="Menlo-Regular"/>
                <a:ea typeface="Cousine"/>
                <a:cs typeface="Menlo-Regular"/>
                <a:sym typeface="Cousine"/>
              </a:rPr>
              <a:t>t </a:t>
            </a:r>
            <a:r>
              <a:rPr lang="en" sz="1400" b="1" dirty="0" smtClean="0">
                <a:latin typeface="Menlo-Regular"/>
                <a:ea typeface="Cousine"/>
                <a:cs typeface="Menlo-Regular"/>
                <a:sym typeface="Cousine"/>
              </a:rPr>
              <a:t>}.values</a:t>
            </a:r>
          </a:p>
          <a:p>
            <a:pPr>
              <a:lnSpc>
                <a:spcPct val="115000"/>
              </a:lnSpc>
              <a:spcBef>
                <a:spcPts val="0"/>
              </a:spcBef>
              <a:buFont typeface="Wingdings" pitchFamily="-65" charset="2"/>
              <a:buNone/>
            </a:pPr>
            <a:r>
              <a:rPr lang="en" sz="1400" b="1" dirty="0" smtClean="0">
                <a:solidFill>
                  <a:srgbClr val="BB2CA2"/>
                </a:solidFill>
                <a:latin typeface="Menlo-Regular"/>
                <a:ea typeface="Cousine"/>
                <a:cs typeface="Menlo-Regular"/>
                <a:sym typeface="Cousine"/>
              </a:rPr>
              <a:t>end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27530" y="3615896"/>
            <a:ext cx="5468470" cy="2038663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/>
              <a:t>Concise, elegant, revealing of intent</a:t>
            </a:r>
          </a:p>
          <a:p>
            <a:endParaRPr lang="en-US" dirty="0"/>
          </a:p>
          <a:p>
            <a:r>
              <a:rPr lang="en-US" dirty="0" smtClean="0"/>
              <a:t>Operationalized by ABC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3</a:t>
            </a:fld>
            <a:r>
              <a:rPr lang="en-US" dirty="0" smtClean="0"/>
              <a:t> / 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04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/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good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4</a:t>
            </a:fld>
            <a:r>
              <a:rPr lang="en-US" dirty="0" smtClean="0"/>
              <a:t> / 16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840942" y="2156486"/>
            <a:ext cx="2587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1. Self-Assessment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33183" y="4591111"/>
            <a:ext cx="2014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2. Discovery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53762" y="4591111"/>
            <a:ext cx="2142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3. Application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68253" y="2034416"/>
            <a:ext cx="2775284" cy="74771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484615" y="4448087"/>
            <a:ext cx="2775284" cy="74771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986337" y="4448087"/>
            <a:ext cx="2775284" cy="74771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endCxn id="11" idx="0"/>
          </p:cNvCxnSpPr>
          <p:nvPr/>
        </p:nvCxnSpPr>
        <p:spPr>
          <a:xfrm>
            <a:off x="6753726" y="2782128"/>
            <a:ext cx="1620253" cy="1665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1" idx="1"/>
            <a:endCxn id="10" idx="3"/>
          </p:cNvCxnSpPr>
          <p:nvPr/>
        </p:nvCxnSpPr>
        <p:spPr>
          <a:xfrm flipH="1">
            <a:off x="5259899" y="4821943"/>
            <a:ext cx="17264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0"/>
          </p:cNvCxnSpPr>
          <p:nvPr/>
        </p:nvCxnSpPr>
        <p:spPr>
          <a:xfrm flipV="1">
            <a:off x="3872257" y="2782128"/>
            <a:ext cx="1387642" cy="1665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668253" y="2034416"/>
            <a:ext cx="2775284" cy="7477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676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 animBg="1"/>
      <p:bldP spid="10" grpId="0" animBg="1"/>
      <p:bldP spid="11" grpId="0" animBg="1"/>
      <p:bldP spid="19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state of style tutoring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has been done [1]</a:t>
            </a:r>
          </a:p>
          <a:p>
            <a:pPr lvl="1"/>
            <a:r>
              <a:rPr lang="en-US" dirty="0" smtClean="0"/>
              <a:t>Introduced </a:t>
            </a:r>
            <a:r>
              <a:rPr lang="en-US" dirty="0" err="1"/>
              <a:t>AutoStyle</a:t>
            </a:r>
            <a:r>
              <a:rPr lang="en-US" dirty="0"/>
              <a:t> </a:t>
            </a:r>
            <a:r>
              <a:rPr lang="en-US" dirty="0" smtClean="0"/>
              <a:t>addressing the issue of scalable yet personal feedback</a:t>
            </a:r>
            <a:endParaRPr lang="en-US" dirty="0"/>
          </a:p>
          <a:p>
            <a:pPr lvl="1"/>
            <a:r>
              <a:rPr lang="en-US" dirty="0"/>
              <a:t>Demonstrated efficacy in improving style within a laboratory </a:t>
            </a:r>
            <a:r>
              <a:rPr lang="en-US" dirty="0" smtClean="0"/>
              <a:t>setting</a:t>
            </a:r>
          </a:p>
          <a:p>
            <a:endParaRPr lang="en-US" dirty="0" smtClean="0"/>
          </a:p>
          <a:p>
            <a:r>
              <a:rPr lang="en-US" dirty="0" smtClean="0"/>
              <a:t>What we have been doing</a:t>
            </a:r>
          </a:p>
          <a:p>
            <a:pPr lvl="1"/>
            <a:r>
              <a:rPr lang="en-US" dirty="0" smtClean="0"/>
              <a:t>Study the effectiveness of </a:t>
            </a:r>
            <a:r>
              <a:rPr lang="en-US" dirty="0" err="1" smtClean="0"/>
              <a:t>AutoStyle</a:t>
            </a:r>
            <a:r>
              <a:rPr lang="en-US" dirty="0" smtClean="0"/>
              <a:t> inside a classroom</a:t>
            </a:r>
          </a:p>
          <a:p>
            <a:pPr lvl="1"/>
            <a:r>
              <a:rPr lang="en-US" dirty="0" smtClean="0"/>
              <a:t>We focus on </a:t>
            </a:r>
            <a:r>
              <a:rPr lang="en-US" dirty="0" err="1" smtClean="0"/>
              <a:t>AutoStyle’s</a:t>
            </a:r>
            <a:r>
              <a:rPr lang="en-US" dirty="0" smtClean="0"/>
              <a:t> ability to scaffold step 3 – </a:t>
            </a:r>
            <a:r>
              <a:rPr lang="en-US" i="1" dirty="0" smtClean="0"/>
              <a:t>Application 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0047DA4-5D5F-D74A-B12F-A92525CB715A}" type="slidenum">
              <a:rPr lang="en-US" smtClean="0"/>
              <a:t>5</a:t>
            </a:fld>
            <a:r>
              <a:rPr lang="en-US" dirty="0" smtClean="0"/>
              <a:t> / 16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630704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[1] R.R</a:t>
            </a:r>
            <a:r>
              <a:rPr lang="en-US" sz="2000" dirty="0"/>
              <a:t>. Choudhury et al. Scale-driven automatic </a:t>
            </a:r>
            <a:r>
              <a:rPr lang="en-US" sz="2000" dirty="0" smtClean="0"/>
              <a:t>hint </a:t>
            </a:r>
            <a:r>
              <a:rPr lang="en-US" sz="2000" dirty="0"/>
              <a:t>generation for coding style, ITS 2016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2505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"/>
          <p:cNvSpPr>
            <a:spLocks noGrp="1"/>
          </p:cNvSpPr>
          <p:nvPr>
            <p:ph idx="1"/>
          </p:nvPr>
        </p:nvSpPr>
        <p:spPr>
          <a:xfrm>
            <a:off x="954504" y="957598"/>
            <a:ext cx="10515600" cy="194293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How do we handle scale.</a:t>
            </a:r>
          </a:p>
          <a:p>
            <a:pPr lvl="1"/>
            <a:r>
              <a:rPr lang="en-US" dirty="0" smtClean="0"/>
              <a:t>Berkeley’s intro CS course enrolls 1,600 students this semester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6</a:t>
            </a:fld>
            <a:r>
              <a:rPr lang="en-US" dirty="0" smtClean="0"/>
              <a:t> / 16</a:t>
            </a:r>
            <a:endParaRPr lang="en-US" dirty="0"/>
          </a:p>
        </p:txBody>
      </p:sp>
      <p:pic>
        <p:nvPicPr>
          <p:cNvPr id="5" name="Picture 4" descr="screensho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505" y="0"/>
            <a:ext cx="10399295" cy="2900536"/>
          </a:xfrm>
          <a:prstGeom prst="rect">
            <a:avLst/>
          </a:prstGeom>
        </p:spPr>
      </p:pic>
      <p:pic>
        <p:nvPicPr>
          <p:cNvPr id="6" name="Picture 5" descr="Screen Shot 2015-01-23 at 2.47.0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504" y="3057164"/>
            <a:ext cx="10399295" cy="3411903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5197643" y="1649252"/>
            <a:ext cx="5715000" cy="2438400"/>
            <a:chOff x="3352800" y="2438400"/>
            <a:chExt cx="5715000" cy="243840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/>
            <a:srcRect t="8455"/>
            <a:stretch/>
          </p:blipFill>
          <p:spPr>
            <a:xfrm>
              <a:off x="4419600" y="2438400"/>
              <a:ext cx="4648200" cy="1650195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cxnSp>
          <p:nvCxnSpPr>
            <p:cNvPr id="15" name="Straight Connector 14"/>
            <p:cNvCxnSpPr/>
            <p:nvPr/>
          </p:nvCxnSpPr>
          <p:spPr bwMode="auto">
            <a:xfrm flipH="1">
              <a:off x="3352800" y="2438400"/>
              <a:ext cx="1066800" cy="18288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rgbClr val="333399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 flipV="1">
              <a:off x="5257800" y="4114800"/>
              <a:ext cx="3810000" cy="76200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rgbClr val="333399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7" name="Rectangle 16"/>
          <p:cNvSpPr/>
          <p:nvPr/>
        </p:nvSpPr>
        <p:spPr bwMode="auto">
          <a:xfrm>
            <a:off x="5201651" y="3488159"/>
            <a:ext cx="1905000" cy="609600"/>
          </a:xfrm>
          <a:prstGeom prst="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65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8016542" y="1790263"/>
            <a:ext cx="1352550" cy="1058332"/>
            <a:chOff x="6146800" y="2573868"/>
            <a:chExt cx="1352550" cy="1058332"/>
          </a:xfrm>
        </p:grpSpPr>
        <p:sp>
          <p:nvSpPr>
            <p:cNvPr id="19" name="Oval 18"/>
            <p:cNvSpPr/>
            <p:nvPr/>
          </p:nvSpPr>
          <p:spPr bwMode="auto">
            <a:xfrm>
              <a:off x="6146800" y="3403600"/>
              <a:ext cx="304800" cy="228600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65" charset="0"/>
              </a:endParaRPr>
            </a:p>
          </p:txBody>
        </p:sp>
        <p:sp>
          <p:nvSpPr>
            <p:cNvPr id="20" name="Oval 19"/>
            <p:cNvSpPr/>
            <p:nvPr/>
          </p:nvSpPr>
          <p:spPr bwMode="auto">
            <a:xfrm>
              <a:off x="6819900" y="2997200"/>
              <a:ext cx="304800" cy="228600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65" charset="0"/>
              </a:endParaRPr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7194550" y="2573868"/>
              <a:ext cx="304800" cy="228600"/>
            </a:xfrm>
            <a:prstGeom prst="ellipse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-65" charset="0"/>
              </a:endParaRPr>
            </a:p>
          </p:txBody>
        </p:sp>
        <p:cxnSp>
          <p:nvCxnSpPr>
            <p:cNvPr id="22" name="Straight Arrow Connector 21"/>
            <p:cNvCxnSpPr/>
            <p:nvPr/>
          </p:nvCxnSpPr>
          <p:spPr bwMode="auto">
            <a:xfrm flipV="1">
              <a:off x="6406963" y="3155950"/>
              <a:ext cx="425637" cy="28112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3" name="Straight Arrow Connector 22"/>
            <p:cNvCxnSpPr/>
            <p:nvPr/>
          </p:nvCxnSpPr>
          <p:spPr bwMode="auto">
            <a:xfrm flipV="1">
              <a:off x="7035613" y="2743200"/>
              <a:ext cx="241487" cy="28747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24" name="Group 23"/>
          <p:cNvGrpSpPr/>
          <p:nvPr/>
        </p:nvGrpSpPr>
        <p:grpSpPr>
          <a:xfrm>
            <a:off x="3894140" y="1011501"/>
            <a:ext cx="5181600" cy="1608278"/>
            <a:chOff x="2133600" y="1828800"/>
            <a:chExt cx="5181600" cy="1608278"/>
          </a:xfrm>
        </p:grpSpPr>
        <p:cxnSp>
          <p:nvCxnSpPr>
            <p:cNvPr id="25" name="Straight Arrow Connector 24"/>
            <p:cNvCxnSpPr/>
            <p:nvPr/>
          </p:nvCxnSpPr>
          <p:spPr bwMode="auto">
            <a:xfrm flipH="1" flipV="1">
              <a:off x="2133600" y="2209800"/>
              <a:ext cx="4057837" cy="122727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6" name="Straight Arrow Connector 25"/>
            <p:cNvCxnSpPr/>
            <p:nvPr/>
          </p:nvCxnSpPr>
          <p:spPr bwMode="auto">
            <a:xfrm flipH="1" flipV="1">
              <a:off x="4572000" y="1981200"/>
              <a:ext cx="2292537" cy="112567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7" name="Straight Arrow Connector 26"/>
            <p:cNvCxnSpPr/>
            <p:nvPr/>
          </p:nvCxnSpPr>
          <p:spPr bwMode="auto">
            <a:xfrm flipH="1" flipV="1">
              <a:off x="7162800" y="1828800"/>
              <a:ext cx="152400" cy="7620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823368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reen Shot 2016-08-19 at 5.35.38 P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9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7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6029452" y="1731737"/>
            <a:ext cx="5324348" cy="15906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029452" y="3437819"/>
            <a:ext cx="5324348" cy="25655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513777" y="1911323"/>
            <a:ext cx="3694643" cy="1269940"/>
          </a:xfrm>
          <a:prstGeom prst="rect">
            <a:avLst/>
          </a:prstGeom>
          <a:solidFill>
            <a:srgbClr val="FFFFFF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000000"/>
                </a:solidFill>
              </a:rPr>
              <a:t>Approach hints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Targets high level understanding and approach</a:t>
            </a:r>
          </a:p>
        </p:txBody>
      </p:sp>
      <p:sp>
        <p:nvSpPr>
          <p:cNvPr id="8" name="Rectangle 7"/>
          <p:cNvSpPr/>
          <p:nvPr/>
        </p:nvSpPr>
        <p:spPr>
          <a:xfrm>
            <a:off x="1513777" y="4141808"/>
            <a:ext cx="3694643" cy="1269940"/>
          </a:xfrm>
          <a:prstGeom prst="rect">
            <a:avLst/>
          </a:prstGeom>
          <a:solidFill>
            <a:srgbClr val="FFFFFF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000000"/>
                </a:solidFill>
              </a:rPr>
              <a:t>Syntactic hints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Targets low level, specific design patterns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1" name="Straight Connector 10"/>
          <p:cNvCxnSpPr>
            <a:stCxn id="6" idx="3"/>
          </p:cNvCxnSpPr>
          <p:nvPr/>
        </p:nvCxnSpPr>
        <p:spPr>
          <a:xfrm flipV="1">
            <a:off x="5208420" y="2539881"/>
            <a:ext cx="821032" cy="641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8" idx="3"/>
          </p:cNvCxnSpPr>
          <p:nvPr/>
        </p:nvCxnSpPr>
        <p:spPr>
          <a:xfrm flipV="1">
            <a:off x="5208420" y="4771898"/>
            <a:ext cx="821032" cy="488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016623" y="859226"/>
            <a:ext cx="5855369" cy="5710990"/>
          </a:xfrm>
          <a:prstGeom prst="rect">
            <a:avLst/>
          </a:prstGeom>
          <a:solidFill>
            <a:srgbClr val="ED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592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 animBg="1"/>
      <p:bldP spid="8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8</a:t>
            </a:fld>
            <a:r>
              <a:rPr lang="en-US" dirty="0" smtClean="0"/>
              <a:t> / 16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151755"/>
              </p:ext>
            </p:extLst>
          </p:nvPr>
        </p:nvGraphicFramePr>
        <p:xfrm>
          <a:off x="838200" y="1474065"/>
          <a:ext cx="4600388" cy="469605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600388"/>
              </a:tblGrid>
              <a:tr h="46844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ITS 2016</a:t>
                      </a:r>
                      <a:endParaRPr lang="en-US" sz="2400" dirty="0"/>
                    </a:p>
                  </a:txBody>
                  <a:tcPr/>
                </a:tc>
              </a:tr>
              <a:tr h="2483712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Research question</a:t>
                      </a:r>
                    </a:p>
                    <a:p>
                      <a:pPr marL="2857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sz="2400" dirty="0" smtClean="0"/>
                        <a:t>Can students improve their code quality given </a:t>
                      </a:r>
                      <a:r>
                        <a:rPr lang="en-US" sz="2400" dirty="0" err="1" smtClean="0"/>
                        <a:t>AutoStyle</a:t>
                      </a:r>
                      <a:r>
                        <a:rPr lang="en-US" sz="2400" dirty="0" smtClean="0"/>
                        <a:t> tutoring? 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endParaRPr lang="en-US" sz="2400" dirty="0"/>
                    </a:p>
                  </a:txBody>
                  <a:tcPr/>
                </a:tc>
              </a:tr>
              <a:tr h="78508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Two conditions</a:t>
                      </a:r>
                    </a:p>
                  </a:txBody>
                  <a:tcPr/>
                </a:tc>
              </a:tr>
              <a:tr h="95880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Laboratory setting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5839326" y="2226306"/>
            <a:ext cx="5470358" cy="88231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Majority of treatment reached best style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5839326" y="3151274"/>
            <a:ext cx="5470358" cy="88231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Treatment performed significantly better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25486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experiment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509203"/>
              </p:ext>
            </p:extLst>
          </p:nvPr>
        </p:nvGraphicFramePr>
        <p:xfrm>
          <a:off x="838200" y="1474062"/>
          <a:ext cx="4630271" cy="470340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630271"/>
              </a:tblGrid>
              <a:tr h="51044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Targeting Application</a:t>
                      </a:r>
                      <a:endParaRPr lang="en-US" sz="2400" dirty="0"/>
                    </a:p>
                  </a:txBody>
                  <a:tcPr/>
                </a:tc>
              </a:tr>
              <a:tr h="2933207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Research question</a:t>
                      </a:r>
                    </a:p>
                    <a:p>
                      <a:pPr marL="2857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sz="2400" dirty="0" smtClean="0"/>
                        <a:t>Can students learn a style idiom with </a:t>
                      </a:r>
                      <a:r>
                        <a:rPr lang="en-US" sz="2400" dirty="0" err="1" smtClean="0"/>
                        <a:t>AutoStyle</a:t>
                      </a:r>
                      <a:r>
                        <a:rPr lang="en-US" sz="2400" dirty="0" smtClean="0"/>
                        <a:t> and apply it in a post test?</a:t>
                      </a:r>
                    </a:p>
                    <a:p>
                      <a:pPr marL="2857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US" sz="2400" dirty="0" smtClean="0"/>
                    </a:p>
                    <a:p>
                      <a:pPr marL="2857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sz="2400" dirty="0" smtClean="0"/>
                        <a:t>Does providing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dirty="0" smtClean="0"/>
                        <a:t>functional but stylistically poor starter code affect</a:t>
                      </a:r>
                      <a:r>
                        <a:rPr lang="en-US" sz="2400" baseline="0" dirty="0" smtClean="0"/>
                        <a:t> style improvement</a:t>
                      </a:r>
                      <a:r>
                        <a:rPr lang="en-US" sz="2400" dirty="0" smtClean="0"/>
                        <a:t>?</a:t>
                      </a:r>
                    </a:p>
                  </a:txBody>
                  <a:tcPr/>
                </a:tc>
              </a:tr>
              <a:tr h="59022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Single condition</a:t>
                      </a:r>
                      <a:endParaRPr lang="en-US" sz="2400" dirty="0"/>
                    </a:p>
                  </a:txBody>
                  <a:tcPr/>
                </a:tc>
              </a:tr>
              <a:tr h="585207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Classroom</a:t>
                      </a:r>
                      <a:r>
                        <a:rPr lang="en-US" sz="2400" baseline="0" dirty="0" smtClean="0"/>
                        <a:t> Setting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47DA4-5D5F-D74A-B12F-A92525CB715A}" type="slidenum">
              <a:rPr lang="en-US" smtClean="0"/>
              <a:t>9</a:t>
            </a:fld>
            <a:r>
              <a:rPr lang="en-US" dirty="0" smtClean="0"/>
              <a:t> / 16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883442" y="2360777"/>
            <a:ext cx="5470358" cy="88231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Reproduce ITS2016 pilot results</a:t>
            </a:r>
            <a:endParaRPr lang="en-US" sz="2400" i="1" dirty="0"/>
          </a:p>
        </p:txBody>
      </p:sp>
      <p:sp>
        <p:nvSpPr>
          <p:cNvPr id="8" name="Rectangle 7"/>
          <p:cNvSpPr/>
          <p:nvPr/>
        </p:nvSpPr>
        <p:spPr>
          <a:xfrm>
            <a:off x="5883442" y="3285745"/>
            <a:ext cx="5470358" cy="88231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AutoStyle</a:t>
            </a:r>
            <a:r>
              <a:rPr lang="en-US" sz="2400" dirty="0" smtClean="0"/>
              <a:t> teaches language idioms</a:t>
            </a:r>
            <a:endParaRPr lang="en-US" sz="2400" i="1" dirty="0"/>
          </a:p>
        </p:txBody>
      </p:sp>
      <p:sp>
        <p:nvSpPr>
          <p:cNvPr id="9" name="Rectangle 8"/>
          <p:cNvSpPr/>
          <p:nvPr/>
        </p:nvSpPr>
        <p:spPr>
          <a:xfrm>
            <a:off x="5883442" y="4226755"/>
            <a:ext cx="5470358" cy="882315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Starter code inhibits using correct idiom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241959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4617</TotalTime>
  <Words>2678</Words>
  <Application>Microsoft Macintosh PowerPoint</Application>
  <PresentationFormat>Widescreen</PresentationFormat>
  <Paragraphs>416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Calibri</vt:lpstr>
      <vt:lpstr>Calibri Light</vt:lpstr>
      <vt:lpstr>Cousine</vt:lpstr>
      <vt:lpstr>Menlo</vt:lpstr>
      <vt:lpstr>Menlo-Regular</vt:lpstr>
      <vt:lpstr>Optima</vt:lpstr>
      <vt:lpstr>Times</vt:lpstr>
      <vt:lpstr>Wingdings</vt:lpstr>
      <vt:lpstr>Office Theme</vt:lpstr>
      <vt:lpstr>Preliminary evidence for learning good coding style with AutoStyle</vt:lpstr>
      <vt:lpstr>We need good coding style</vt:lpstr>
      <vt:lpstr>What is good coding style?</vt:lpstr>
      <vt:lpstr>Learning good style</vt:lpstr>
      <vt:lpstr>Current state of style tutoring</vt:lpstr>
      <vt:lpstr>PowerPoint Presentation</vt:lpstr>
      <vt:lpstr>PowerPoint Presentation</vt:lpstr>
      <vt:lpstr>Previous results</vt:lpstr>
      <vt:lpstr>Current experiment</vt:lpstr>
      <vt:lpstr>PowerPoint Presentation</vt:lpstr>
      <vt:lpstr>Results – AutoStyle in a classroom</vt:lpstr>
      <vt:lpstr>Results – Learning language idioms</vt:lpstr>
      <vt:lpstr>Results – The effects of providing starter code</vt:lpstr>
      <vt:lpstr>Results – The effects of providing starter code</vt:lpstr>
      <vt:lpstr>Conclusions &amp; ongoing work</vt:lpstr>
      <vt:lpstr>Thank you!</vt:lpstr>
      <vt:lpstr>(BACK UP) Delivering feedback at scale</vt:lpstr>
      <vt:lpstr>(BACK UP) Coding exercises</vt:lpstr>
      <vt:lpstr>(BACK UP) Coding examples</vt:lpstr>
      <vt:lpstr>(BACK UP) Usage analysis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Preliminary evidence for learning good coding style with AutoStyle</dc:title>
  <dc:creator>Antares Chen</dc:creator>
  <cp:lastModifiedBy>Microsoft Office User</cp:lastModifiedBy>
  <cp:revision>134</cp:revision>
  <cp:lastPrinted>2016-09-29T19:29:53Z</cp:lastPrinted>
  <dcterms:created xsi:type="dcterms:W3CDTF">2016-09-24T23:14:03Z</dcterms:created>
  <dcterms:modified xsi:type="dcterms:W3CDTF">2019-12-06T00:04:18Z</dcterms:modified>
</cp:coreProperties>
</file>

<file path=docProps/thumbnail.jpeg>
</file>